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matic SC"/>
      <p:regular r:id="rId22"/>
      <p:bold r:id="rId23"/>
    </p:embeddedFont>
    <p:embeddedFont>
      <p:font typeface="Source Code Pro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DD505FF-3BAF-4F7F-B31A-7DB63AB7038C}">
  <a:tblStyle styleId="{6DD505FF-3BAF-4F7F-B31A-7DB63AB703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maticSC-regular.fntdata"/><Relationship Id="rId21" Type="http://schemas.openxmlformats.org/officeDocument/2006/relationships/slide" Target="slides/slide16.xml"/><Relationship Id="rId24" Type="http://schemas.openxmlformats.org/officeDocument/2006/relationships/font" Target="fonts/SourceCodePro-regular.fntdata"/><Relationship Id="rId23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8000"/>
              <a:buNone/>
              <a:defRPr sz="8000"/>
            </a:lvl1pPr>
            <a:lvl2pPr lvl="1" algn="ctr">
              <a:spcBef>
                <a:spcPts val="0"/>
              </a:spcBef>
              <a:buSzPts val="8000"/>
              <a:buNone/>
              <a:defRPr sz="8000"/>
            </a:lvl2pPr>
            <a:lvl3pPr lvl="2" algn="ctr">
              <a:spcBef>
                <a:spcPts val="0"/>
              </a:spcBef>
              <a:buSzPts val="8000"/>
              <a:buNone/>
              <a:defRPr sz="8000"/>
            </a:lvl3pPr>
            <a:lvl4pPr lvl="3" algn="ctr">
              <a:spcBef>
                <a:spcPts val="0"/>
              </a:spcBef>
              <a:buSzPts val="8000"/>
              <a:buNone/>
              <a:defRPr sz="8000"/>
            </a:lvl4pPr>
            <a:lvl5pPr lvl="4" algn="ctr">
              <a:spcBef>
                <a:spcPts val="0"/>
              </a:spcBef>
              <a:buSzPts val="8000"/>
              <a:buNone/>
              <a:defRPr sz="8000"/>
            </a:lvl5pPr>
            <a:lvl6pPr lvl="5" algn="ctr">
              <a:spcBef>
                <a:spcPts val="0"/>
              </a:spcBef>
              <a:buSzPts val="8000"/>
              <a:buNone/>
              <a:defRPr sz="8000"/>
            </a:lvl6pPr>
            <a:lvl7pPr lvl="6" algn="ctr">
              <a:spcBef>
                <a:spcPts val="0"/>
              </a:spcBef>
              <a:buSzPts val="8000"/>
              <a:buNone/>
              <a:defRPr sz="8000"/>
            </a:lvl7pPr>
            <a:lvl8pPr lvl="7" algn="ctr">
              <a:spcBef>
                <a:spcPts val="0"/>
              </a:spcBef>
              <a:buSzPts val="8000"/>
              <a:buNone/>
              <a:defRPr sz="8000"/>
            </a:lvl8pPr>
            <a:lvl9pPr lvl="8" algn="ctr">
              <a:spcBef>
                <a:spcPts val="0"/>
              </a:spcBef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000"/>
              <a:buNone/>
              <a:defRPr sz="4000"/>
            </a:lvl1pPr>
            <a:lvl2pPr lvl="1">
              <a:spcBef>
                <a:spcPts val="0"/>
              </a:spcBef>
              <a:buSzPts val="4000"/>
              <a:buNone/>
              <a:defRPr sz="4000"/>
            </a:lvl2pPr>
            <a:lvl3pPr lvl="2">
              <a:spcBef>
                <a:spcPts val="0"/>
              </a:spcBef>
              <a:buSzPts val="4000"/>
              <a:buNone/>
              <a:defRPr sz="4000"/>
            </a:lvl3pPr>
            <a:lvl4pPr lvl="3">
              <a:spcBef>
                <a:spcPts val="0"/>
              </a:spcBef>
              <a:buSzPts val="4000"/>
              <a:buNone/>
              <a:defRPr sz="4000"/>
            </a:lvl4pPr>
            <a:lvl5pPr lvl="4">
              <a:spcBef>
                <a:spcPts val="0"/>
              </a:spcBef>
              <a:buSzPts val="4000"/>
              <a:buNone/>
              <a:defRPr sz="4000"/>
            </a:lvl5pPr>
            <a:lvl6pPr lvl="5">
              <a:spcBef>
                <a:spcPts val="0"/>
              </a:spcBef>
              <a:buSzPts val="4000"/>
              <a:buNone/>
              <a:defRPr sz="4000"/>
            </a:lvl6pPr>
            <a:lvl7pPr lvl="6">
              <a:spcBef>
                <a:spcPts val="0"/>
              </a:spcBef>
              <a:buSzPts val="4000"/>
              <a:buNone/>
              <a:defRPr sz="4000"/>
            </a:lvl7pPr>
            <a:lvl8pPr lvl="7">
              <a:spcBef>
                <a:spcPts val="0"/>
              </a:spcBef>
              <a:buSzPts val="4000"/>
              <a:buNone/>
              <a:defRPr sz="4000"/>
            </a:lvl8pPr>
            <a:lvl9pPr lvl="8">
              <a:spcBef>
                <a:spcPts val="0"/>
              </a:spcBef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400"/>
              <a:buNone/>
              <a:defRPr sz="5400"/>
            </a:lvl1pPr>
            <a:lvl2pPr lvl="1" algn="ctr">
              <a:spcBef>
                <a:spcPts val="0"/>
              </a:spcBef>
              <a:buSzPts val="5400"/>
              <a:buNone/>
              <a:defRPr sz="5400"/>
            </a:lvl2pPr>
            <a:lvl3pPr lvl="2" algn="ctr">
              <a:spcBef>
                <a:spcPts val="0"/>
              </a:spcBef>
              <a:buSzPts val="5400"/>
              <a:buNone/>
              <a:defRPr sz="5400"/>
            </a:lvl3pPr>
            <a:lvl4pPr lvl="3" algn="ctr">
              <a:spcBef>
                <a:spcPts val="0"/>
              </a:spcBef>
              <a:buSzPts val="5400"/>
              <a:buNone/>
              <a:defRPr sz="5400"/>
            </a:lvl4pPr>
            <a:lvl5pPr lvl="4" algn="ctr">
              <a:spcBef>
                <a:spcPts val="0"/>
              </a:spcBef>
              <a:buSzPts val="5400"/>
              <a:buNone/>
              <a:defRPr sz="5400"/>
            </a:lvl5pPr>
            <a:lvl6pPr lvl="5" algn="ctr">
              <a:spcBef>
                <a:spcPts val="0"/>
              </a:spcBef>
              <a:buSzPts val="5400"/>
              <a:buNone/>
              <a:defRPr sz="5400"/>
            </a:lvl6pPr>
            <a:lvl7pPr lvl="6" algn="ctr">
              <a:spcBef>
                <a:spcPts val="0"/>
              </a:spcBef>
              <a:buSzPts val="5400"/>
              <a:buNone/>
              <a:defRPr sz="5400"/>
            </a:lvl7pPr>
            <a:lvl8pPr lvl="7" algn="ctr">
              <a:spcBef>
                <a:spcPts val="0"/>
              </a:spcBef>
              <a:buSzPts val="5400"/>
              <a:buNone/>
              <a:defRPr sz="5400"/>
            </a:lvl8pPr>
            <a:lvl9pPr lvl="8" algn="ctr">
              <a:spcBef>
                <a:spcPts val="0"/>
              </a:spcBef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huffingtonpost.com/2014/05/15/spurious-correlations-graphs-make-no-sense-video_n_5325835.htm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Correlations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How to use math to figure out correlations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0" y="0"/>
            <a:ext cx="9144000" cy="265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KARL PEARSON and the Pearson Correlation Coefficient (r)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025" y="2556375"/>
            <a:ext cx="9448051" cy="233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600"/>
              <a:t>Mind blown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877475" y="1110450"/>
            <a:ext cx="3981900" cy="1033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We’ll Break it down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00" y="161138"/>
            <a:ext cx="3981900" cy="482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0700" y="1685925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7013" y="164782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6425" y="3457575"/>
            <a:ext cx="42148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025" y="2556375"/>
            <a:ext cx="9448051" cy="233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 rot="10800000">
            <a:off x="495625" y="1353050"/>
            <a:ext cx="1120800" cy="1628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4" name="Shape 134"/>
          <p:cNvCxnSpPr/>
          <p:nvPr/>
        </p:nvCxnSpPr>
        <p:spPr>
          <a:xfrm rot="10800000">
            <a:off x="1533950" y="1128650"/>
            <a:ext cx="696000" cy="174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5" name="Shape 135"/>
          <p:cNvCxnSpPr/>
          <p:nvPr/>
        </p:nvCxnSpPr>
        <p:spPr>
          <a:xfrm rot="10800000">
            <a:off x="2536700" y="1093250"/>
            <a:ext cx="177000" cy="1817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6" name="Shape 136"/>
          <p:cNvCxnSpPr/>
          <p:nvPr/>
        </p:nvCxnSpPr>
        <p:spPr>
          <a:xfrm flipH="1" rot="10800000">
            <a:off x="2548525" y="3264300"/>
            <a:ext cx="672600" cy="141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7" name="Shape 137"/>
          <p:cNvCxnSpPr/>
          <p:nvPr/>
        </p:nvCxnSpPr>
        <p:spPr>
          <a:xfrm flipH="1" rot="10800000">
            <a:off x="3221050" y="1093400"/>
            <a:ext cx="47100" cy="2194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8" name="Shape 138"/>
          <p:cNvSpPr txBox="1"/>
          <p:nvPr/>
        </p:nvSpPr>
        <p:spPr>
          <a:xfrm>
            <a:off x="0" y="0"/>
            <a:ext cx="1168200" cy="13530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Multiply X with its associated y for every value you collected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168200" y="314750"/>
            <a:ext cx="1002900" cy="8139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Add up all of your x values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2194625" y="0"/>
            <a:ext cx="884700" cy="10836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Add up all of your y values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079300" y="114050"/>
            <a:ext cx="1002900" cy="9693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How many samples you took</a:t>
            </a:r>
          </a:p>
        </p:txBody>
      </p:sp>
      <p:cxnSp>
        <p:nvCxnSpPr>
          <p:cNvPr id="142" name="Shape 142"/>
          <p:cNvCxnSpPr/>
          <p:nvPr/>
        </p:nvCxnSpPr>
        <p:spPr>
          <a:xfrm flipH="1" rot="10800000">
            <a:off x="1085475" y="1234950"/>
            <a:ext cx="3315600" cy="2583900"/>
          </a:xfrm>
          <a:prstGeom prst="straightConnector1">
            <a:avLst/>
          </a:prstGeom>
          <a:noFill/>
          <a:ln cap="flat" cmpd="sng" w="9525">
            <a:solidFill>
              <a:srgbClr val="4C113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3" name="Shape 143"/>
          <p:cNvCxnSpPr/>
          <p:nvPr/>
        </p:nvCxnSpPr>
        <p:spPr>
          <a:xfrm flipH="1" rot="10800000">
            <a:off x="2536700" y="1471050"/>
            <a:ext cx="3870000" cy="2347800"/>
          </a:xfrm>
          <a:prstGeom prst="straightConnector1">
            <a:avLst/>
          </a:prstGeom>
          <a:noFill/>
          <a:ln cap="flat" cmpd="sng" w="9525">
            <a:solidFill>
              <a:srgbClr val="4C113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4" name="Shape 144"/>
          <p:cNvSpPr txBox="1"/>
          <p:nvPr/>
        </p:nvSpPr>
        <p:spPr>
          <a:xfrm>
            <a:off x="4259250" y="0"/>
            <a:ext cx="1120800" cy="12183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741B47"/>
                </a:solidFill>
              </a:rPr>
              <a:t>Square each x value and add them together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6182075" y="118050"/>
            <a:ext cx="1120800" cy="13530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741B47"/>
                </a:solidFill>
              </a:rPr>
              <a:t>Square each y value and add them together</a:t>
            </a:r>
          </a:p>
        </p:txBody>
      </p:sp>
      <p:sp>
        <p:nvSpPr>
          <p:cNvPr id="146" name="Shape 146"/>
          <p:cNvSpPr/>
          <p:nvPr/>
        </p:nvSpPr>
        <p:spPr>
          <a:xfrm>
            <a:off x="4200350" y="3547475"/>
            <a:ext cx="672600" cy="212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 rot="-5400000">
            <a:off x="3639700" y="3547475"/>
            <a:ext cx="6726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TYPO</a:t>
            </a:r>
          </a:p>
        </p:txBody>
      </p:sp>
      <p:cxnSp>
        <p:nvCxnSpPr>
          <p:cNvPr id="148" name="Shape 148"/>
          <p:cNvCxnSpPr/>
          <p:nvPr/>
        </p:nvCxnSpPr>
        <p:spPr>
          <a:xfrm>
            <a:off x="672525" y="4396975"/>
            <a:ext cx="236100" cy="40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9" name="Shape 149"/>
          <p:cNvSpPr txBox="1"/>
          <p:nvPr/>
        </p:nvSpPr>
        <p:spPr>
          <a:xfrm>
            <a:off x="908625" y="4632950"/>
            <a:ext cx="1120800" cy="3777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741B47"/>
                </a:solidFill>
              </a:rPr>
              <a:t>Square root</a:t>
            </a:r>
          </a:p>
        </p:txBody>
      </p:sp>
      <p:cxnSp>
        <p:nvCxnSpPr>
          <p:cNvPr id="150" name="Shape 150"/>
          <p:cNvCxnSpPr/>
          <p:nvPr/>
        </p:nvCxnSpPr>
        <p:spPr>
          <a:xfrm>
            <a:off x="1993975" y="3866050"/>
            <a:ext cx="778800" cy="95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1" name="Shape 151"/>
          <p:cNvCxnSpPr/>
          <p:nvPr/>
        </p:nvCxnSpPr>
        <p:spPr>
          <a:xfrm flipH="1">
            <a:off x="2772625" y="3854250"/>
            <a:ext cx="566400" cy="96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2" name="Shape 152"/>
          <p:cNvSpPr txBox="1"/>
          <p:nvPr/>
        </p:nvSpPr>
        <p:spPr>
          <a:xfrm>
            <a:off x="2607400" y="4765800"/>
            <a:ext cx="1274400" cy="3777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741B47"/>
                </a:solidFill>
              </a:rPr>
              <a:t>Parentheses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65075" y="355025"/>
            <a:ext cx="30156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Still lost miss willson!!!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738" y="0"/>
            <a:ext cx="4773062" cy="31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850" y="2780475"/>
            <a:ext cx="3079125" cy="24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b="0" l="25344" r="20360" t="0"/>
          <a:stretch/>
        </p:blipFill>
        <p:spPr>
          <a:xfrm>
            <a:off x="82600" y="1715900"/>
            <a:ext cx="4837450" cy="32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119050"/>
            <a:ext cx="32160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Here’s the practice problem</a:t>
            </a:r>
          </a:p>
        </p:txBody>
      </p:sp>
      <p:graphicFrame>
        <p:nvGraphicFramePr>
          <p:cNvPr id="167" name="Shape 167"/>
          <p:cNvGraphicFramePr/>
          <p:nvPr/>
        </p:nvGraphicFramePr>
        <p:xfrm>
          <a:off x="4787075" y="3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{6DD505FF-3BAF-4F7F-B31A-7DB63AB7038C}</a:tableStyleId>
              </a:tblPr>
              <a:tblGrid>
                <a:gridCol w="1655025"/>
                <a:gridCol w="1655025"/>
              </a:tblGrid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</a:t>
                      </a:r>
                    </a:p>
                  </a:txBody>
                  <a:tcPr marT="91425" marB="91425" marR="91425" marL="91425"/>
                </a:tc>
              </a:tr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45</a:t>
                      </a:r>
                    </a:p>
                  </a:txBody>
                  <a:tcPr marT="91425" marB="91425" marR="91425" marL="91425"/>
                </a:tc>
              </a:tr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32</a:t>
                      </a:r>
                    </a:p>
                  </a:txBody>
                  <a:tcPr marT="91425" marB="91425" marR="91425" marL="91425"/>
                </a:tc>
              </a:tr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37</a:t>
                      </a:r>
                    </a:p>
                  </a:txBody>
                  <a:tcPr marT="91425" marB="91425" marR="91425" marL="91425"/>
                </a:tc>
              </a:tr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33</a:t>
                      </a:r>
                    </a:p>
                  </a:txBody>
                  <a:tcPr marT="91425" marB="91425" marR="91425" marL="91425"/>
                </a:tc>
              </a:tr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24</a:t>
                      </a:r>
                    </a:p>
                  </a:txBody>
                  <a:tcPr marT="91425" marB="91425" marR="91425" marL="91425"/>
                </a:tc>
              </a:tr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29</a:t>
                      </a:r>
                    </a:p>
                  </a:txBody>
                  <a:tcPr marT="91425" marB="91425" marR="91425" marL="91425"/>
                </a:tc>
              </a:tr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26</a:t>
                      </a:r>
                    </a:p>
                  </a:txBody>
                  <a:tcPr marT="91425" marB="91425" marR="91425" marL="91425"/>
                </a:tc>
              </a:tr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22</a:t>
                      </a:r>
                    </a:p>
                  </a:txBody>
                  <a:tcPr marT="91425" marB="91425" marR="91425" marL="91425"/>
                </a:tc>
              </a:tr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24</a:t>
                      </a:r>
                    </a:p>
                  </a:txBody>
                  <a:tcPr marT="91425" marB="91425" marR="91425" marL="91425"/>
                </a:tc>
              </a:tr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</a:t>
                      </a:r>
                    </a:p>
                  </a:txBody>
                  <a:tcPr marT="91425" marB="91425" marR="91425" marL="91425"/>
                </a:tc>
              </a:tr>
              <a:tr h="3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1302800" y="0"/>
            <a:ext cx="68028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Here’s a suggested way to set up your table of info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175" y="1025724"/>
            <a:ext cx="7303426" cy="40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519150" y="496600"/>
            <a:ext cx="78342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3600"/>
              <a:t>Now go through the steps on your handout. If you need help, ask a friend or ask 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Common Misconception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01582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 correlation </a:t>
            </a:r>
            <a:r>
              <a:rPr b="1" lang="en">
                <a:solidFill>
                  <a:srgbClr val="073763"/>
                </a:solidFill>
              </a:rPr>
              <a:t>DOES NOT MEAN</a:t>
            </a:r>
            <a:r>
              <a:rPr lang="en"/>
              <a:t> a causation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Just because two things are correlated does not mean one causes the other to happen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https://www.huffingtonpost.com/2014/05/15/spurious-correlations-graphs-make-no-sense-video_n_5325835.html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3052" y="3164127"/>
            <a:ext cx="4910950" cy="1979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6101250" y="3401400"/>
            <a:ext cx="804000" cy="2364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20124D"/>
                </a:solidFill>
              </a:rPr>
              <a:t>IB Bio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875" y="152400"/>
            <a:ext cx="529909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365750" y="500300"/>
            <a:ext cx="2951400" cy="379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While there are correlations….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Sour cream consumption does not CAUSE motorcycle death (as far as we know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People getting married in kentucky DOES NOT cause people to fall out of boats and drown (as far as we know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0" y="-920700"/>
            <a:ext cx="9144000" cy="1710300"/>
          </a:xfrm>
          <a:prstGeom prst="rect">
            <a:avLst/>
          </a:prstGeom>
          <a:solidFill>
            <a:srgbClr val="FFFFFF"/>
          </a:solidFill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Scatterplots can give us a quick visual/ rough idea if two variables are correlated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906225" y="1130925"/>
            <a:ext cx="3909900" cy="19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When scatter dots go from bottom left to upper right= Positive/ Direct relationship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These relationships can be strong or weak (we will discuss this further)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47746" l="49591" r="8745" t="12052"/>
          <a:stretch/>
        </p:blipFill>
        <p:spPr>
          <a:xfrm>
            <a:off x="718925" y="916475"/>
            <a:ext cx="2648599" cy="19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6735" l="5005" r="55047" t="53001"/>
          <a:stretch/>
        </p:blipFill>
        <p:spPr>
          <a:xfrm>
            <a:off x="775363" y="3023100"/>
            <a:ext cx="2535713" cy="19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0" y="-920700"/>
            <a:ext cx="9144000" cy="1710300"/>
          </a:xfrm>
          <a:prstGeom prst="rect">
            <a:avLst/>
          </a:prstGeom>
          <a:solidFill>
            <a:srgbClr val="FFFFFF"/>
          </a:solidFill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000"/>
              <a:t>Scatterplots can give us a quick visual/ rough idea if two variables are correlated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47027" l="3664" r="54739" t="13313"/>
          <a:stretch/>
        </p:blipFill>
        <p:spPr>
          <a:xfrm>
            <a:off x="639925" y="723200"/>
            <a:ext cx="2885676" cy="206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676" y="2786600"/>
            <a:ext cx="257175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721050" y="4646775"/>
            <a:ext cx="2804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Weak negative correlation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906225" y="1130925"/>
            <a:ext cx="3909900" cy="19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When scatter dots go from upper left to bottom right= Negative/ Indirect relationship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These relationships can be strong or weak (we will discuss this further)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subTitle"/>
          </p:nvPr>
        </p:nvSpPr>
        <p:spPr>
          <a:xfrm>
            <a:off x="397075" y="991173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Don’t associate positive with strong or good… It is simply stating the direction of the trend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Likewise don’t associate negative with a weak or bad relationship… Simply telling us how the graph looks</a:t>
            </a:r>
          </a:p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NOTE TO SELF!!!!!!!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2" type="body"/>
          </p:nvPr>
        </p:nvSpPr>
        <p:spPr>
          <a:xfrm>
            <a:off x="5153800" y="3670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50666"/>
          <a:stretch/>
        </p:blipFill>
        <p:spPr>
          <a:xfrm>
            <a:off x="545325" y="222250"/>
            <a:ext cx="8289125" cy="434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2" type="body"/>
          </p:nvPr>
        </p:nvSpPr>
        <p:spPr>
          <a:xfrm>
            <a:off x="0" y="0"/>
            <a:ext cx="9144000" cy="17922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But Ms. Willson I want to say that there is a causal relationship (i.e. x causes y) How can I EVER do this?!?!?!?!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42225" y="1809300"/>
            <a:ext cx="4219200" cy="29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Well young grasshoper… You do an experiment :0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In a CONTROLLED STUDY you get two groups of individuals who are </a:t>
            </a:r>
            <a:r>
              <a:rPr lang="en"/>
              <a:t>comparable</a:t>
            </a:r>
            <a:r>
              <a:rPr lang="en"/>
              <a:t> in every way and give them two different treatments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If results/ outcomes are drastically different, one treatment may have caused an outcome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90250" y="526350"/>
            <a:ext cx="82761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This is great </a:t>
            </a:r>
            <a:r>
              <a:rPr lang="en" sz="7200"/>
              <a:t>BUT</a:t>
            </a:r>
            <a:r>
              <a:rPr lang="en"/>
              <a:t>… what is the </a:t>
            </a:r>
            <a:r>
              <a:rPr lang="en" sz="7200"/>
              <a:t>BEST</a:t>
            </a:r>
            <a:r>
              <a:rPr lang="en"/>
              <a:t> way to know how strongly correlated two variables are. I need me some NUMBERS Dude!!!!!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