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74" r:id="rId2"/>
    <p:sldId id="373" r:id="rId3"/>
    <p:sldId id="334" r:id="rId4"/>
    <p:sldId id="335" r:id="rId5"/>
    <p:sldId id="337" r:id="rId6"/>
    <p:sldId id="338" r:id="rId7"/>
    <p:sldId id="339" r:id="rId8"/>
    <p:sldId id="340" r:id="rId9"/>
    <p:sldId id="375" r:id="rId10"/>
    <p:sldId id="341" r:id="rId11"/>
    <p:sldId id="302" r:id="rId12"/>
    <p:sldId id="342" r:id="rId13"/>
    <p:sldId id="344" r:id="rId14"/>
    <p:sldId id="376" r:id="rId15"/>
    <p:sldId id="359" r:id="rId16"/>
    <p:sldId id="346" r:id="rId17"/>
    <p:sldId id="361" r:id="rId18"/>
    <p:sldId id="362" r:id="rId19"/>
    <p:sldId id="363" r:id="rId20"/>
    <p:sldId id="365" r:id="rId21"/>
    <p:sldId id="366" r:id="rId22"/>
    <p:sldId id="367" r:id="rId23"/>
    <p:sldId id="347" r:id="rId24"/>
    <p:sldId id="370" r:id="rId25"/>
    <p:sldId id="371" r:id="rId26"/>
    <p:sldId id="369" r:id="rId27"/>
    <p:sldId id="349" r:id="rId28"/>
    <p:sldId id="354" r:id="rId29"/>
    <p:sldId id="355" r:id="rId30"/>
    <p:sldId id="372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D1A11-C457-4416-960E-1F74F8AF896B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6E06-C0B7-425C-853F-93A2651F8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3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A140-1DB6-4EFB-A8E5-36BB92FBAD0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3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7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3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16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8BA295-BC73-4941-B8F5-E725C891CB7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CD1AA0-65B4-4060-A1FE-508D8B8C383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iels_Boh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k3enr-m0w&amp;safety_mode=true&amp;persist_safety_mode=1&amp;safe=active" TargetMode="External"/><Relationship Id="rId2" Type="http://schemas.openxmlformats.org/officeDocument/2006/relationships/hyperlink" Target="http://www.youtube.com/watch?v=Ic8OnvRonb0&amp;safety_mode=true&amp;persist_safety_mode=1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I50GBUJ48s&amp;safety_mode=true&amp;persist_safety_mode=1&amp;safe=activ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 12/7/17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HW / WS check</a:t>
            </a:r>
          </a:p>
          <a:p>
            <a:r>
              <a:rPr lang="en-US" dirty="0" smtClean="0"/>
              <a:t>Today:</a:t>
            </a:r>
          </a:p>
          <a:p>
            <a:r>
              <a:rPr lang="en-US" dirty="0" smtClean="0"/>
              <a:t>Wave characteristics</a:t>
            </a:r>
          </a:p>
          <a:p>
            <a:r>
              <a:rPr lang="en-US" dirty="0" smtClean="0"/>
              <a:t>Nuclear fission and Nuclear fusion</a:t>
            </a:r>
          </a:p>
          <a:p>
            <a:r>
              <a:rPr lang="en-US" dirty="0" smtClean="0"/>
              <a:t>Intro to Bohr’s model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Quiz????</a:t>
            </a:r>
          </a:p>
          <a:p>
            <a:r>
              <a:rPr lang="en-US" dirty="0" smtClean="0"/>
              <a:t>Pd. 1 – Tuesday</a:t>
            </a:r>
          </a:p>
          <a:p>
            <a:r>
              <a:rPr lang="en-US" smtClean="0"/>
              <a:t>PopQuiz</a:t>
            </a:r>
            <a:r>
              <a:rPr lang="en-US" dirty="0" smtClean="0"/>
              <a:t> retake: today after school with your retake form.</a:t>
            </a:r>
          </a:p>
          <a:p>
            <a:r>
              <a:rPr lang="en-US" dirty="0" smtClean="0"/>
              <a:t>HW tonight; Reading questions </a:t>
            </a:r>
            <a:r>
              <a:rPr lang="en-US" dirty="0"/>
              <a:t>f</a:t>
            </a:r>
            <a:r>
              <a:rPr lang="en-US" dirty="0" smtClean="0"/>
              <a:t>rom the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16" y="28433"/>
            <a:ext cx="7498080" cy="11907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visible spectrum of light is just part of the EM spectrum- the part detectable by the human eye</a:t>
            </a:r>
            <a:endParaRPr lang="en-US" dirty="0"/>
          </a:p>
        </p:txBody>
      </p:sp>
      <p:pic>
        <p:nvPicPr>
          <p:cNvPr id="3074" name="Picture 2" descr="http://www.colourtherapyhealing.com/colour/images/electromagnetic-spect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199"/>
            <a:ext cx="7696200" cy="54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4953000" cy="5257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Visible light has a wavelength ranging from around 400-800 nm, with different colors each falling somewhere in that range.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20937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77017"/>
            <a:ext cx="5562600" cy="29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PLANCK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…in 1900, proposed that energy is only available in discrete packets, 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quanta </a:t>
            </a:r>
            <a:r>
              <a:rPr lang="en-US" dirty="0" smtClean="0"/>
              <a:t>(singular is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quantum</a:t>
            </a:r>
            <a:r>
              <a:rPr lang="en-US" dirty="0" smtClean="0"/>
              <a:t>); the size of the quantum is related to the frequency of the radiation by a simple equation.</a:t>
            </a:r>
            <a:endParaRPr lang="en-US" dirty="0"/>
          </a:p>
        </p:txBody>
      </p:sp>
      <p:pic>
        <p:nvPicPr>
          <p:cNvPr id="10242" name="Picture 2" descr="http://upload.wikimedia.org/wikipedia/commons/thumb/0/09/Stimulated_Emission.svg/2000px-Stimulated_Emissio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 bwMode="auto">
          <a:xfrm>
            <a:off x="1752600" y="4049730"/>
            <a:ext cx="6096000" cy="28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Now Back to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2192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Danish scientist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Bohr (1885-1962) applied Planck’s idea of quantized energy to the model of the atom and helped explain why different elements emit different spectra by going back to the electron.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 descr="http://upload.wikimedia.org/wikipedia/commons/thumb/6/6d/Niels_Bohr.jpg/180px-Niels_Boh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66800"/>
            <a:ext cx="1714500" cy="2428875"/>
          </a:xfrm>
          <a:prstGeom prst="rect">
            <a:avLst/>
          </a:prstGeom>
          <a:noFill/>
        </p:spPr>
      </p:pic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1688" name="Picture 8" descr="http://t3.gstatic.com/images?q=tbn:ANd9GcRheSN28PtDpX50MRUQz0yZL4m5rpY-ACffulhqnwKPxxheikva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483165"/>
            <a:ext cx="4184650" cy="2968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12/8/17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Complete the following nuclear reaction</a:t>
            </a:r>
          </a:p>
          <a:p>
            <a:r>
              <a:rPr lang="en-US" dirty="0" smtClean="0"/>
              <a:t>What is the difference between Nuclear fission and fusion?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Quiz on Tuesday:</a:t>
            </a:r>
          </a:p>
          <a:p>
            <a:r>
              <a:rPr lang="en-US" dirty="0" smtClean="0"/>
              <a:t>Atoms structure(atomic </a:t>
            </a:r>
            <a:r>
              <a:rPr lang="en-US" dirty="0" err="1" smtClean="0"/>
              <a:t>num</a:t>
            </a:r>
            <a:r>
              <a:rPr lang="en-US" dirty="0" smtClean="0"/>
              <a:t>, mass </a:t>
            </a:r>
            <a:r>
              <a:rPr lang="en-US" dirty="0" err="1" smtClean="0"/>
              <a:t>num</a:t>
            </a:r>
            <a:r>
              <a:rPr lang="en-US" dirty="0" smtClean="0"/>
              <a:t>, av. Atomic mass, </a:t>
            </a:r>
            <a:r>
              <a:rPr lang="en-US" dirty="0" err="1" smtClean="0"/>
              <a:t>num</a:t>
            </a:r>
            <a:r>
              <a:rPr lang="en-US" dirty="0" smtClean="0"/>
              <a:t> of P,E,N)</a:t>
            </a:r>
          </a:p>
          <a:p>
            <a:r>
              <a:rPr lang="en-US" dirty="0" smtClean="0"/>
              <a:t>Nuclear chemistry</a:t>
            </a:r>
          </a:p>
          <a:p>
            <a:r>
              <a:rPr lang="en-US" dirty="0" smtClean="0"/>
              <a:t>HW: </a:t>
            </a:r>
            <a:r>
              <a:rPr lang="en-US" smtClean="0"/>
              <a:t>Reading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19581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otential energy of an electron in an atom depends on the electron’s distance from the nucleus.</a:t>
            </a:r>
          </a:p>
          <a:p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atom is not excited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(ground state),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electrons are in orbit close to the nucleus</a:t>
            </a:r>
          </a:p>
          <a:p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atom gains energy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(excited state),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electron is displaced farther away from the nucleus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266" name="Picture 2" descr="http://www.physicsclassroom.com/Class/circuits/u9l1a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8"/>
          <a:stretch/>
        </p:blipFill>
        <p:spPr bwMode="auto">
          <a:xfrm>
            <a:off x="541944" y="4038600"/>
            <a:ext cx="29166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eo.arizona.edu/xtal/nats101/7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3306684"/>
            <a:ext cx="5343525" cy="33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Now Back to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2192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 realized the opposite is also true: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high-potential (energized) electron won’t hang on to that energy for too long. Once it loses that energy, the electron moves closer to the nucleus.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isn’t “lost” of course, instead it is emitted as a photon of light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60718"/>
            <a:ext cx="9144000" cy="69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399" y="72788"/>
            <a:ext cx="749808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Atoms Can Be Identified by the Light They Emit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6375" y="10668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atoms absorb energy (from heat or electricity) that atom is temporarily energized and will emit light.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2190750" cy="1649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48250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684698"/>
            <a:ext cx="3773042" cy="490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890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Atoms Can Be Identified by the Light They Emit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2590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atoms of a particular element can emit only certain frequencies (colors) of light. </a:t>
            </a:r>
          </a:p>
          <a:p>
            <a:pPr marL="82296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result, each element produces its own distinct glow when energized.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57150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Atoms Can Be Identified by the Light They Emit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3904488" cy="48768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atoms emit bright yellow light. That is why they are often used for street lamps. </a:t>
            </a:r>
          </a:p>
          <a:p>
            <a:pPr marL="82296" indent="0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atoms emit very bright red-orange light.</a:t>
            </a:r>
          </a:p>
          <a:p>
            <a:pPr marL="82296" indent="0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elements are used in fireworks to give them their colors.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8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atomic mass for the following elements using the weighted average method </a:t>
            </a:r>
            <a:r>
              <a:rPr lang="en-US" u="sng" dirty="0"/>
              <a:t>on the back of this piece of paper</a:t>
            </a:r>
            <a:r>
              <a:rPr lang="en-US" dirty="0"/>
              <a:t>.  Circle your answer.</a:t>
            </a:r>
          </a:p>
          <a:p>
            <a:pPr marL="82296" indent="0">
              <a:buNone/>
            </a:pPr>
            <a:r>
              <a:rPr lang="en-US" dirty="0"/>
              <a:t>	69.17% </a:t>
            </a:r>
            <a:r>
              <a:rPr lang="en-US" baseline="30000" dirty="0"/>
              <a:t>63</a:t>
            </a:r>
            <a:r>
              <a:rPr lang="en-US" dirty="0"/>
              <a:t>Cu and 30.83% </a:t>
            </a:r>
            <a:r>
              <a:rPr lang="en-US" baseline="30000" dirty="0"/>
              <a:t>65</a:t>
            </a:r>
            <a:r>
              <a:rPr lang="en-US" dirty="0"/>
              <a:t>Cu.</a:t>
            </a:r>
          </a:p>
          <a:p>
            <a:r>
              <a:rPr lang="en-US" dirty="0" smtClean="0"/>
              <a:t>How are Cu- 63 and Cu-65 similar and different from each 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Atoms can be identified by the light emit.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600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helps us see the individual color components of light.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view light from glowing atoms through a spectroscope, we see that the light consists of separate frequencies rather than a continuous spectrum (like we see with a prism).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pattern of frequencies formed by a given element is referred to as that element’s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spectrum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4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ebbtelescope.org/webb_telescope/technology_at_the_extremes/graphics/fig-11-spectroscope-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5"/>
            <a:ext cx="7848600" cy="6862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1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Atoms can be identified by the light emit.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6002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spectrum is like an element’s “barcode”. No two elements have exactly the same spectrum, so you can identify what an element is by the light it emits.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the atomic spectrums for some common elements: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Spec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629150"/>
            <a:ext cx="6143625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5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45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79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Bohr’s Model of the hydrogen atom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1084" y="1210941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 studies the spectrum of excited hydrogen atoms and proposed the following…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electron is close to the nucleus of the atom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ground state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away from the nucleus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excited state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of energy increases the PE of the electron as it moves further away from nucleus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 electron of excited atom absorbs energy in the form of heat or electricity to jump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en-US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3730" name="Picture 2" descr="http://t2.gstatic.com/images?q=tbn:ANd9GcT-NS41F1VubEvdLC3qq-Qve7oE4py5hlEr6QVvqLYMl2rJLVQiqZFv4e6M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312" y="1743075"/>
            <a:ext cx="2922102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98080" cy="762000"/>
          </a:xfrm>
        </p:spPr>
        <p:txBody>
          <a:bodyPr/>
          <a:lstStyle/>
          <a:p>
            <a:r>
              <a:rPr lang="en-US" dirty="0" smtClean="0"/>
              <a:t>Bohr model of hydrogen</a:t>
            </a:r>
            <a:endParaRPr lang="en-US" dirty="0"/>
          </a:p>
        </p:txBody>
      </p:sp>
      <p:pic>
        <p:nvPicPr>
          <p:cNvPr id="12292" name="Picture 4" descr="http://t0.gstatic.com/images?q=tbn:ANd9GcSMSXLnIzG42TeRIwi-d2DgnvUGDi6cK0e2K3NxN5qEilJKZOQg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06824" cy="41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cienceblogs.com/startswithabang/files/2009/08/hydrogen-spec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330"/>
            <a:ext cx="73914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tutorcircle.com/cms/images/44/visible-spectru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04" y="457200"/>
            <a:ext cx="7162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Atoms can be identified by the light emit.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other element’s atomic spectra: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2" name="Picture 4" descr="http://t2.gstatic.com/images?q=tbn:ANd9GcTrQGd9FbZDQ96L6EOQIdL-rQ5tCc1MPJWVT6Z8Fgz_P8AXLYis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934200" cy="461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5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Bohr’s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449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 went a bit further and developed a model to reflect how an electron moving around the nucleus is restricted to certain distances from the nucleus.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distance determines the amount of energy an electron has.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looks a lot like planets held in orbit around the sun, so this model of the atom became known as 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Bohr’s planetary model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338" name="Picture 2" descr="http://www.learner.org/courses/physics/visual/img_lrg/bohr_mo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" y="1743075"/>
            <a:ext cx="3560762" cy="3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Shell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this model, electrons behave as though they are arranged in concentric shells.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0114" name="Picture 2" descr="http://s3.images.com/huge.101.506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5467350" cy="36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7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Shell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1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aspect of this model is that each shell can only hold a limited number of electrons.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innermost shell can hold 2 electrons.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and third can hold 8 each.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fourth and fifth, 18 each.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sixth and seventh, 32 each. 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AutoShape 2" descr="data:image/jpg;base64,/9j/4AAQSkZJRgABAQAAAQABAAD/2wCEAAkGBhQRERUUEhQVExIRFBYYFxgTEhAUGxYRGBYVFhQYEhUXIzIfIyUnJRoSHy8gJDMpOCwwISEyNzAqNSgrLCkBCQoKDQwOFA0NFDIgHRkpNikpLTI2KSksNSkpNSwpKTMuKSksKSkpLCkpKSkpLCkpKSkpKSkpKSkpKSkpKSkpKf/AABEIAIAAdAMBIgACEQEDEQH/xAAbAAEAAwEBAQEAAAAAAAAAAAAAAQQFAgMGB//EADQQAAIBAgQEAwYEBwAAAAAAAAABAgMRBBIhMQUTQVEiYXEGMoGRwfAUstHxFSNCUmKisf/EABkBAQADAQEAAAAAAAAAAAAAAAABAgMFBP/EABsRAQEBAAIDAAAAAAAAAAAAAAABAhESAzGB/9oADAMBAAIRAxEAPwD9e4vjOXy3zFBOrGLTyLNF3TV5fPSxUwvEpuq05Res04u0eW41acIa7rMpN67u1tDccSMgGDxrilSlOTi7U1SivczZatSco05el4qLX+SfQ6/jsm5eGMUp5bzqJZPHl/mJaq6V792kbmQOmBj4DjUqkoeBKE3GPvSupOnOd7W28Kt3vc2ziMDsAAAAAABgAZHGMZklTjGbjUm9E0srgpQzubflJJK922rdbVsdxGSrwVOfgeRWSWr5k41Lf3Pw62tltfXMbuT7+/iFTttb5dXq/qBMNgSkAJAAAAAAAAAAAAAAAAAAAAAAAAAAAAAAczqJJt6JblThvGaWITdKWZRdno1r6MC6AAAAAAAAAAAAAAACGYnC/aF4irVpqm6fKfvPW6u1tbTbzNevLSy3bt9X9TiWlox0b/4t2whxXUIpuWujvfxNryRj+zGLw1SE+VS5SU9cy3dtLP6dC/LEu7VK1k7Ocryu1uopb9r3Svfsc03OHuqDT1ccqhd+Uo6fNfEt1rK+bEvFr3x+IdClOok5qEb5e/o/3I4HxX8TRjUyuF7qz11Tto+x6Yeqmk4+43Zp/wBMr2+0e1ssvKX5irV7AhEhIAAAAAAAAAAMLF8RrLF06apXotXc7Ptq77K2hpV21na3UNPJ2k/0PasrWfZ6+j0/Q4rK3i3VrP0A+F4xxKpQxNOcJvkUcIp1aa1UqUp5JVUu8PDPzSkupS4Z7VYlwoQhFVXDC4WpNys3V5vvS5jnFRSs/Flndvot/tXheXfNHNDK0pqOZ8vfJJLW3TrfyK0sJRqZLUI1HSsoKVBLJbbI5xtFLTY1+ufc3nrcr2FfirLpaEvi4yV/9V8jy9o+IVqUIOjT5jc0no3btp5lrD4Zx0bvKbzTa6eSv0tZJer3bLU3dpdtX6apGd9vbjNzJK6w8m4ptWbSbXZtXaPQhEkLgAAAAAAAAAAiSMLhU8TGrU/EWVG75drbX021tbubxGUCvOi7PI7N7bNX9DN9n8LiYwksTUzPN4bZW8vW7S69uhqVcKmmleN014Xa3w2MzgHAHh4yjKrKpnlfdpL9wLXEJSjSmqFnWyvLfXxebf1I4DGtyl+ItzW3e1tuly/GmlsrHQ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80963" y="-579438"/>
            <a:ext cx="11049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164" name="Picture 4" descr="http://t2.gstatic.com/images?q=tbn:ANd9GcTL0SuKYuWiiQiWHuo0WSUt4IdoD_M-chP6qx3d2Lx0C4Cb2uBR1Q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81522"/>
            <a:ext cx="3077570" cy="3226144"/>
          </a:xfrm>
          <a:prstGeom prst="rect">
            <a:avLst/>
          </a:prstGeom>
          <a:noFill/>
        </p:spPr>
      </p:pic>
      <p:sp>
        <p:nvSpPr>
          <p:cNvPr id="92166" name="AutoShape 6" descr="data:image/jpg;base64,/9j/4AAQSkZJRgABAQAAAQABAAD/2wCEAAkGBhQRERUUEhQWFBUWGCAYGBgYGCIdIBgcHxgaHBweGhkgHCYeHRolHiIYIDAhJCcpLC4sFyAxNTAqNSYtLywBCQoKDgwOGQ8PFCkYFxgsKS0pKSopKSkzLjUsKSkpKTYpKSkpKSk1NikpKSkpKikpKSkpKSkpKSkpKSkpKSkpKf/AABEIAIAAeQMBIgACEQEDEQH/xAAbAAACAwEBAQAAAAAAAAAAAAAEBQACAwEGB//EAD8QAAEDAgMEBggDBwQDAAAAAAECAxEAIQQSMQVBUXETImGBkaEGFDJCUnKxwSNi8IKSosLR4fEVJDPSB1Oy/8QAGQEBAQADAQAAAAAAAAAAAAAAAAECBAUD/8QAHBEBAAMBAAMBAAAAAAAAAAAAAAEDEQIEMUES/9oADAMBAAIRAxEAPwD7ga8xtv0t9WeU2pCQA0XM61lIsJMwkwndxKikAXmvUVg9g0LnMlKpEGQDImYMjSY8KBDj/SkssodU3lzBUpKx1VJYLgTmSSCSoZBprppQ7n/kJlATnQ4CrPYQboJBtmmCQoD5a9N6mmIypiZiBE8YiJqHBoNylM8hvud3GfGg82PT5kE5kqEGALTPUzA3iQV7psCd1MtgekiMUVBKVoKQCQsC4KlJtBOhSof5pkcGjelNjPsjXSdNashCUyQAOJFuJ+58aDWpQ/ryNyp+W/0ml20PSVDTjSChxXSGAQk2uBvuTfQcKBu4bGvJPem0MB3IhR6ctAJdkKSAZWDkB1Ck3SLiZIIn0yscmLyOaT/SssPhWdW0tx+UDcZGnCgRbd9MThlLT0QWEhspPSQFBZcnQKgAIMTqeG+bX9MuhWtIDSoQlSSXozlRjJASYWTlCReZncY9GnCJgAJTAi0DcZHgb9lU/wBNbiMiIt7o3GfqSeZNAh2j6WFpboS2hzo2OmIS6JHWAhQggAyqCCZ6M2uKJX6RxiiwUCOiLgXnEEgpBSbQkScoJMyDamzWzW0zlbQJEGEjQmSNNJvFd/09ERkTrOg+Iq7+tfmaAX0d2qcTh0uwkBRMFKsyVAKICkmAYUADcA3pnWbDCUJypSEjgkQK0oJUqVKCVVbgAJJgDeaq88EiT+uwDjSzaGOQyjpcQYTICUwTBOmmqvIUBnTqX7Ayp+JQ15Jt4nwNZKbbSeuc6uBue5IFvCoh0uAKnK2bjioHt3Dz4xUS4ACGUyb30TP5lb786I2S+o+y2e8geVz5Uu2kvFdK10SGyifxJMwOZAItOgN4rmzXn0tTi3ENqzQIi43XJidbcqx2xhEF7D5sUptQVZMgZ7jhbWBv1qknPSrGqAeSv6gVi4ttR66Sg8SMp/fH0motRByh0Z4kJVEkcgAY7RQeyXsSEK9aQCcxjJBhPaBqP0ahpgUrT7Jzjgqx7lf1rVnEhWmo1B1HMUKhIiWVAfl90xujVPd4UONptOPFnMUPpE6aWnXRQiDHAiinFShsLiCTlXZQ8COI/VqJoJUqVKCVxVdNCYw5sqPi1+Ua+Mgd9BRCs34ivZA6vYPiPafpzNZPYdLqSp9IKNyFCQOBI+I8N1bLTnVl91MFXadw+/hxpZtPBpW6jEuOFttjwUZ/rA3zFElfaew04pKC6ShDZzJSI/i3C27dWDG1F45hwMAsEHLmVrNj1YvpbiJrROEL76cSHv8Ab5bI3KiesbxE3uNwq+zMY8+pwOILTaVQkiZcEnedLQbD3t1UBrweHeSnD4h0vPNQVQTMxeABcRY+dd2q7h0vYdKsMpZKoSoJgJukXHvXi3ZTLD4VpC1LZaBWRClCw/eJjwms8erF9I10QbyT+JJm3gDpOg1igHxuFwqHPWVy2pKYmFJHCYAuqDEjjVsC082p1/punZUMyE3kJibbp3Rv50fjWQ4goeaC0HWDmHhY+FZPJ6NoqwwnKmzY0MDSNUnlQLdnst41aMWnO24iUhJiLbyNTr+opojDIWoqKQh4CCoC/Zf3k/4NLHWHsYw2oKOGeCuuBMxexuDBsoTNWxmHRjFoyOlLuHMqQDvnQnmIkSNagb/8gg9VaD4HcRxSR9xW+FdzC4gixHA89/GaHWuQHU6gXHFPvA9oMnu7aus5VhY9lUJP8p+3eKKMqVwGu0HDQja7rWdAcs9idfOfCjDSHazbysKnoFBK1kTO8KJkefhNB3a2Ifaw+ZhAU6o6H817CRJFh/iscfjUFxrBrbP4qQVcABJjiesNd1Mg8C42hSklYSVEA3kCJCdYkmlzG1nErxK328rbXskXzAT23O/QRNVFsOpfrHq6WQnDNpEKHGAQDfS8xraTrV8Rg3XcQlaXIw6RlUj4yJk8tBfTLWuz8eHcMHG5HSExOuZSo8vtRjqB1WxpF/lEW79PGoOIeKrNgBI947/lHDtNuw0u2nspK3WVKxCkFs5ssgZrjQWjSNDY0Lt7aiisstkoSkDpFCxkiQhJ920EnW4A1JCVOBb/APWjtlIM8ybk86yjmZbtPh9WR+tyHtjnSJBzjgbHuIt3Ed4pdtXBuvBCsM50RCpXa6oIsRx58aQ4TFqwxzNz0Y9tqbFO/ID7KhrAsYiL16wOCUuJMpXEkbwR1TzmByVUmMeN1PVU5IPbOMcQ0HsO2XFixTHu3mRbQihMbim8GpDwZObEEBeS9zBmSY1J01mnaE5XCNyhm7wQD/LSZnbIcaxDbCFLWxICTabmI5RHdRriWn3hjFI6MBhScwX+aEzv8RG6eNGtNShbfCw7Abp8NO6hGMeSyy6/laUSJBMe1KYkngQYriWnxjCcyegLfs75FvqTftqKa4Z3MhKuIrWh8HbMOCz5nN96Iori9DQE/hNc0famBpfMMA/BE/sKv5A0GCtkNnFh7L+IEWM/s6cjWGyQ/kf9YKPaVlyxpG/s01rTaWNcRiWEoaK0LBSpU+zcH7TesGNkKK8Sh90uNu3SnTKkkzHaIGnAVUW2iXiMN6sW8mYZpiIi0RaIzab4poB+KfkH/wBGftQeAwIaw4bbB/DJi8kqCp17fvRLrnsuC4AvHwnfHZAPjQeSWPxHp16Vc/vW8steV9I2Xc+JSht1RxDTSGlIBKQpK15gozCLEGTXvtvbKVn6ZoZwoDpEpuTAgLTxMWI3iCLikfrze9aUnQhRCT3pMHuivSPTt09821xG5MCk69lO9ik+oNT8AjlPV8opHhMCrEnKgFLZ9twgi28In2iRbMLCdZtXqykSltPsognsgdUc5g9wrHudavnW89ZzHwLtEYj1pno8vRQrPOuonyiI31ulUl/oinPu7F5Peit0HM4TuSMvfqfDq+dJUbGS2ziFsqLa3ySDMxc5YHbc99YucojZSn8G2nFgKUFAjKYsSAAY3wSDT6AHEAbkK+qKSOuP4dGGayl8lQC1jcAQfIbzwp4DLp/KkeZ/sKCYb2nPm/kTRFYYMWUeKz5dX7URUVDQjaRmWg6HrdxkHznxFF0LjerC/h1+U6+Fj3UGQBU3Gq0HxUnTx+9KschlTiMd0hhoQqFWAuLxvBNxvrfEpfTikrSpIw6gAsb5uAfoJnnUwexWWEqaCJadNwb3tYnhEAHjaqimHSovjFJezYdxIASNBYAE9k79b3tV8RiXmsQhKGwcOrrLX8BMzF7DQ6HU6VVGIWw+lgNf7bL/AMh0Tr1TuibXverbM2e6wp0qcLyFKlI3oF9AdbQIHwigPQyU3bIKTfKdP2SNB2acqBx+2FNuNJ9XWvOYKhBy3A1E8d5GlasYtlbim2nMribqSBpzSRE8r1ntBvFl1roloyBX4ki5FvHjaKA6VqsBkHHU9wFhzk8qX7UxTrYQjCoCzmhf5Qd5vrrxovHvhpBW85lQNYEansk1m4vpmSnDnKFJs4BAEjUcTQZbZwK3Ggyy4W1alWvVvMxe/dpQeMwzOMWlnpSVYY5nMtrxl5ag33V1157CMNpbT6y6T1jeYvBO+BZNzuo9OBQjMEoHSPA5zvPEq7Lm3G1AThX0uqK0KCkpGUEGRPvX7hUbdhCnPiuOWiR9++kuK2QtlpDGBITKipea8p0NyN9rD+9PFjMsJ3Jgnn7o+/cKg3wzeVCRwEVrXE12ipXFCu1KAJCcp6NQ6qpy/dP1jsqpTALa9FCEq7NwO6eHGi3mQoQdP150Kox1Hbg6K3HnwP11tpRMA7KwS8M2UOuKeSSTnM2m0EEkx29poZjZisEy56qS6o9fIozrAkZY3eMU5IUjitP8Q/7fXnSprZrCMQXUO5HHeqEyIJ3wgie6qBnscwwlL+JY6N12AvKJvG4g/S9d2u3hVPYdS3lJUFdQBRIN06m+S8DdrR+2nnUNFSWUvkEQL8dcsE27DWvRBwNrdw8rSJE5SUHWxnjRAWKxuFW76stJdUpObeoWvYySDabRprVsI48tTrSmgwwkZUKFiU6WvGl9LaXq7WMeVilJOGASlPVdUeUjMAe2w4V3beCQ830WIdCAs9UAhMkfNOb9WoO7J2cjCt9CyVLJJJJi08SLDlrVdk4BWFQUrcL7ijInXsEkkhI1J0E0XhOqhKGRKUiMx04TxUeVu2tLNm0rcV4n7JT5c6ion8MfEtR8T9kgeXOiMMxlHEm5PE/rwFUw+Gg5lGVHwA4Ds+tE0VKlSpQSpUqUEqq2wQQbg1apQCerqR7BkfCr7K1HfNA43AMOuIceSUrb9kkwO8i3bc05rkUAqGT7rio3TCh4xPnXTnEDOi+kp1/jq6sCg3ygHiLeYpftD0cbecbWVLBbMgBRv527r0BvQr3rj5UgfWaX47ZmHcWhTkuLbMpGbMZ+UUy9QRvE8yT9TWyGwBAAA4CgGzLXoMg4m6u4aDv8K1YwwTpqdSbk8zWsV2glSpUoJUqVKD//2Q=="/>
          <p:cNvSpPr>
            <a:spLocks noChangeAspect="1" noChangeArrowheads="1"/>
          </p:cNvSpPr>
          <p:nvPr/>
        </p:nvSpPr>
        <p:spPr bwMode="auto">
          <a:xfrm>
            <a:off x="80963" y="-579438"/>
            <a:ext cx="11525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168" name="Picture 8" descr="http://ts1.mm.bing.net/images/thumbnail.aspx?q=399460469344&amp;id=cb42c66e967a325dfff3ce2875a871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06420"/>
            <a:ext cx="2976349" cy="2976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3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Ernest Rutherford proposed </a:t>
            </a:r>
            <a:r>
              <a:rPr lang="en-US" dirty="0"/>
              <a:t>an atom with a nucleus and negative particles moving around the nucleus. </a:t>
            </a:r>
          </a:p>
        </p:txBody>
      </p:sp>
      <p:pic>
        <p:nvPicPr>
          <p:cNvPr id="1026" name="Picture 2" descr="http://3219a2.medialib.glogster.com/media/f9/f912b1cb1db507629dd511f2ef1d15acee898c05b69cbe3504334b8140877748/rutherford-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590800" cy="25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x8Oz5UyRUqReKVG5DRHAxjHNFZgUO_53JpI3YhSRwqXwFCa37s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3291"/>
            <a:ext cx="4572000" cy="36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Problems with Bohr’s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1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no model is a perfect representation. We use them to help us physically, or conceptually, understand something better. </a:t>
            </a:r>
          </a:p>
          <a:p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all models have limitations.</a:t>
            </a:r>
          </a:p>
          <a:p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Bohr’s Model: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only explained the line spectrum for hydrogen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it only has one electron 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couldn’t explain why the electrons, which he pictured as circling the nucleus like tiny planets, did not fall into the nucleus every time they emitted light</a:t>
            </a:r>
          </a:p>
          <a:p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AutoShape 4" descr="data:image/jpg;base64,/9j/4AAQSkZJRgABAQAAAQABAAD/2wCEAAkGBhQREBAQEhAVEBEWFRUVFxASFBUSFhYYGBQVFBUSFhUYGyYgGBokHRQUIC8gJCcqLSwsFx4xNTAqNSYrLCkBCQoKBQUFDQUFDSkYEhgpKSkpKSkpKSkpKSkpKSkpKSkpKSkpKSkpKSkpKSkpKSkpKSkpKSkpKSkpKSkpKSkpKf/AABEIALYBFQMBIgACEQEDEQH/xAAbAAEAAwEBAQEAAAAAAAAAAAAAAwQFAgEGB//EAEQQAAIBAgMEBwQIAwcDBQAAAAECAAMRBBIhMUFRYQUTFSIycYEzQlKRFCNTYnKCkqFzorEGVGODk8HTJEOzB5TR4fD/xAAUAQEAAAAAAAAAAAAAAAAAAAAA/8QAFBEBAAAAAAAAAAAAAAAAAAAAAP/aAAwDAQACEQMRAD8A/cYiICIiAiIgIiICIiAiIgIiICIiAiIgIiICIiAiIgIiICIiAiIgIiICIiAiIgIiICIiAiIgIiICIiAiIgIiICIiAiIgIiICIiAiIgIiICIiAiIgIiICIiAiIgIiICIiAiIgIiICIlfFY+nSt1lRUvsBOp5KNrHkIFiJnnpF29lQYj4qp6lfkQX/AJNx5XfRa7eKutMcKNMX8i1QsD6KP9oGhIMRjqdMXqVEpjZd2C68NTK3YiHxmpV49ZUdlPG9MEJblltyk+H6NpUzdKSIbWuiKptwuByECHt6gfDVFQ7hTvVJ8ggJPpHbSbkrE8Po9cfuUAl+LQM9umlAJ6qv6Uah/YC5nvbA+yrf6L//ABL8QKHbSfBWHL6NiD/RLR29Q310Xk5yW5HNax5GX7RAioYpKgDI6uDvVgw0NjqOcllTEdFUahJejTcnaWRWJ3bSJH2Mo8FSrTPEVXYD8rll+YgX4mf1FdPDVSqOFVMrHlnp6AfkNucdpsntaDoPjT65P5e8PMqBzgaESHDYxKgvTdXG8qQbcjbYdukmgIiZ7dPUBctVCi+hcMgbmhYAON91uLawNCJQTp6g3WZayv1aq7ZO/ZWvlbu3uDY7L7JdpVAyhlN1IBBGwg6giB1ERAREQEREBERAREQERI69dUUuxCqNpMCSVMT0miNkF6lT7KmMzcidyDmxA5yK1St8VClysKrjnp9WLcO9r7hFjbw2FSmuVFCLtsBbXeTxPOBU+j1autR+pT7OkbsfxVSNPJQPxGT4Xo6nSuUQBjtfa7fic3ZvUmWYgIlBumUNxTV651H1Quum0dYxCX5Zrzz/AKh/sqA4d6s3nfugHbuYab72AaE4q1lUFmYKALksQAANpJMpdk39pXrVD+Pqh8qWX97nnO6XQtBSGFCnmBvmKAtfjmOt+cDk9O4f+8Uz5Orf0M87bp/DV/8Ab4j/AI5fCz2Bnt00o/7df0w9Y/tlnvbKb6dYc+orf7LL8QM/tykPEXQfFUpVaa/qdQP3ndPpqgxAFekSTYDrFuSdgAvLFTFIrKjOqs18qlgC1tuUbT6Tmo1NhZirBiUsbEE3KlNdutxaBMDPZmp0RhyTkRUIOUmieqYHaVJpkHeDY8p12a6+zxDjgtUCsvqTZz+v5QKvSmIxCuxpKzEAFECg03Fu/wBY1rqw1sARfTbc2qdHY7Gs2HWpTCjMBVc08tx1IJFs5t3/AHhodltLzVOIrp4qS1R8VFrN59W9gPRzsPlKHQXStR6tVcQwRszClSYdW2XM2oUtdxYUze2hJ2giBL0bguuQvXU9ZmYLUKHD1QthpmSxAJBsAdmUEkgk2urrUvCwxCfC9kq+jjutyBC82M0IgVcL0ilQlQStQC5pOMrjnlO0feFxzlLFdA0AhaoWCICQTUZRSTKcwUg91ba/lHAW0MVg1qABhexuCCVZTxVhqp8pRxbtSputcHEYcqwZgmZwpHeD00HfFr6oL7su+BB0P0bh3pVXosWSqdagqOWYqSSxzbGzs9xsO/TSbGHw4poqKLKoCgXvoBYamVOg8RSqYelUw5LUXUOjEuSQ2oJL975y/AREQEREBERAREQEROalQKpZiFUAksTYADUkncIEeKxQprmNzrYKNSxOxVG8/wD7ZIKGDLMKlXvMNVTQrT3d3TVraZjztYEg+YOmahFZwQderQi2RTvI+M7+GziTegInFWqFUsxCqBck7AJS6lq+r5qdLdS8LOONS2oX7lxp4tpUB7U6RLEpRTOb2NQ92kp3973yNdFvqLErtng6ID612Nc/C2lIeVLYfNsxHGXqdMKAoAAAAAAsABoABuE6geKoAAAsBoAN3KexEBEo1Om6IJUVOsYaFaQasw81pgkbZz2m58GGqnm/V0x65nzfywNCJn9diTspUkHFqrsR5qKYH83zjJiT79FeeSo/pbOv9YGhEzjQxOn19Dn/ANPU/wCfynvVYn7WieXU1Fv69cbfIwOekuhRWL98qrqqOAASQhZkKn3SCx4+m2ZWH/shSFdWFTN1bipkC0wAwd6ihwNSR1hCncoNts1y2JHu0X5ZqlP1vlb5W9Zj0sLVwtU1aeBNU1qn1pSvS7itnqM6l1RnGYjusd+lgIH0OHwoRqrAk53Dm+6yJTsPRB85PM/ttB41qUub0nC/rAK/vLeHxSVBmR1ccVYMPmPKBLI6+GWopV1DqfdYAj5GSRAx8N0PUoNVelXeorsGGHxDFkQBVXLSe2ZBpfXMOAG2XcN0iGbIwNOp9m+hPEodjjmpNri9tktyLEYVagysLi9xuII2MpGoI4jWBLEo0qzUiEqHMhNkrb7nYlQbjsAa+p00JGa9Az6uHNEmpSW66l6I37y1MbA/LQNyOsu0awdQym6nUETuZ+IHUMao9mxHWL8JJt1w+fe5C+0EMGhERAREQEREBERAShi/rKqUfdUCpU5i5FNPVlLf5djo0vyh0V3jWqna1R1HJaZNIC/C6M35zAvxEqdK1ylFyujmyqeDuQiHyzMIENP6+pmPsqbWUfHUW4ZzxVToPvAncpmjIsNQFNFRdFUBR5AWElgJHXrqil3YKo2sxsB6zqrVCqWYgKASSdAABckylhqBqFa1Qa7adM+4NzEfaEbeF7DeWDz6TVqezQUl+0rA5j5UgQR+Yqfux2Kja1S2IP8AikFeX1YAT1y3mhEDlKYUBQAANAALADgBOoiAiIgIlTpTpalhqZq16q0kvbMx2k7FUbWY2Og1lXor+0+HxNhSc3OwOj0i2/uhwL+kDViIgJUxHRVJzmamM/2i3R93vrZtw37hLcQM/wCi1qfs6nWj7Otofy1VW/6g1+IkuG6RVjkN6dW1zSewa3EW0Zea3G7Q3EtyHFYVags3mGBsyn4lI1BgTRKeBxBu9Jzeom+1s6G+R9NL6EHZqp0AIlyBzUphlKsAVIIIOoIOhBlPBVCjGg5JIGZHOpdBYG53spIB4hlO0m16Z/TPdQVhoaTB7/cvarflkLHzAO6BoTwiexAz+iu5nw5/7dsv8Nr9X8rMn5JoTPxfdxGHf4s9I+q9aD6dUw/NNCAiIgIiICIiAlDoP2C/iqf+V5fmf0Noj096Vai+hc1F/ldPW8DQlDpjw0r+HrqObj7Rclvz9WTyBl+VOlMOXouq+O2ZfxqQ6X5ZlH/1AtxIsLiBURXGwj5biDwINx6SWBR6bQnD1gAT3Sco2sBqVHmARprrLiOCAQQQRcEagg7CDOpmgnDXBucPuIFzRFh3SBqae0393Z4RoGlE5RwwBBBBFwQbgjiDOoCIiAiIgflf/rX0VXd8FiFBbDUusV7e4zlMrtvykLlvsB4ZtbX9jnFSmKaMGqEoVykMUs6nrTwC6nXQ+H3p+h44nqqmUXbI1gBfXKbab58/huka9HMrUWbu2DLRazOFp2e1NdAwZib6AqRfZcPp4nzWK6YxIa60mawbMgo1AEuVAJYm1YizH6si9+GsN/aLEEC2FZW1LA0qr29kVCkABic77xbKfhsQ+lieCewERKmJx9m6umBUq/BewXnUYA5Bw0udwOtgibXFrb3aLZvz1E6v/wAdX58zNCV8HhcgNzmdjmZ7Wudmg3AAAAa2AG3bLEBKfTFvo+IzeHqql/LIby5M/pfvKlDfVYKR9wd6oSOGUZeF3HGxC5h75FzeKwv521kkRAodMeGkd4rUbHeL1Apt5hmHkSJfmf0h3quGp7e+1Qr91ENifJ3pHztNCAiIgIiICIiAlBvq8QD7lYW8qiAkH8yAi/8AhqN4l+Q4zCiohQki9iGG1WBDKw5ggH0gTRKuBxRYMrC1RDZgNnFXH3WGo4ajaDLUDP8AYVP8Ko1z9yo1h+ljfyY783d0JzUphgVYBlIIKkXBB0IIO0SjmahtvUo8Rdnp8rAd5Oe0b7i5AaETilVDKGVgykXDKQQRxBG2dwKNTooAlqTGgxNzksUY7y1M6En4hZuc5+k1k8dIVR8dEgHzNNyLejMdOemhECgvTlG4DVBSYm2SqDSN9lgHtm9Ly6jgi4NxxGo+c9ZAQQRcHQg7DyMpN0HQJJFJVJ2lPqyfMpa/rAvRM/scDw1qycfrnqX/ANUtb0tHZj7sXWA8qB/c0iYGhEz+zan97rfpw/8Awx2bU/vdb9OH/wCGBoTyUOyifFiazce8i35dxBb0tHYVL3g78qlWrUHkQ7EEctkCbE9KUqZs9VFPwlgGPILtJ5CQ9qFvZUXqfeYGinzcBiOaqw1EtYbBpTFqdNaY4IoUabNg5yaBn/Q6tT2tUIv2dDMp8jVPeI5qEPztLeGwq01yooReCi3mfPnJYgIiQYrGLTAzHU6KqgszHbZVGpO/kNTpAkrVgilmNlAuSZVwNElmrOLMwAVDtRBqFP3iSSfQa5bnylhWcipWtobrRFiqHcxNu8/7DdszG9AREp4+uTajTNqjbWHuLsNQ89w4nkDYI8H9ZWqVvdUdUnob1GHEFgo/J89CR0KARVRRZVAUDgALASSAiIgIiICIiAiIgVcbhC1nQhaq7GOwi4LU2+6f2NjunWExgqX0KOPFTa2ZeF7Egg7iCR8jLErYvBB7MDkqL4agFyOKn4lNhdf6EAgLMSjT6RykJXApsTZXv9W53BWOxvunXbbMBeXoFGr0ZYl6TdS5JJsAUcnaXTeeYIbnOe0zT0rpk/xUu9M+ZtdPzADcCZoRA4pVQyhlYMp1DKQQeYI2zuUqvQ9MksoNJzqXpE0yTxbLo+utmBHLWcdTXTw1ErD4aq5G9aiafybh5wNCJn9pOvtMPUHFqeWqvpY5z+i/9Z727R96oKf8UGjfkOsAv/tAvxIaGLR75HV7bcrBrX2Xt5SaAiIgIiVa/SdJCQ9amhG0M6qRfZe502iBaiZ/blI+DPV4GlTqODws4XLbne3OPplZvBh8vOtUVPkEznjttu2wNCQYrGpTALsBfQDUsx4Ko1Y8gCZW+g1W9piCB8NFRTB8yxZvkRt8rT4Xo6nTJKp3jtcks55F2JY+pgQfSKtXRE6lPtKo755pT3eb2/CZNhej1pktq1Q+Kq9i7cibaD7osBuEtRAREzzjmq92hbLvrsLoPwD/ALh5+HXabWgTYvGZSEQZqrbF4De7Hco4+g1nWEwmQEk5nbVnO0ny3Abhu87k+4XBLTBtcsdWdjmZjxZjt5DYNgAGkngIiICIiAiIgIiICIiAiIgc1KYYEEAg6EEXB5ESj9CqU/YuCn2NW5A5JU8S+RzAbAAJoRAo0+l1uFqA0HOgWrYBjewCuCVY8gb66gS9OXphgVIBBFiCLgjeCN8o9kZPY1Go/cFmp8h1bXCjbomXb5WDQiZ/0iunipLWHxUWCN606hsP1nyjtykPaE0TwrKaYH5z3T6E8IGhE4pVQwurBhxU3HzE7gVa/RVF7Z6NN7bM1NWtfba45CRdg0PsVHICw9ANBL8QM/sKl7qsnOnUqUyfMowvHYVHfTzH4nZ3Y+bMST6maEQM/sDD76FNvxKH+Wa9paoYKmgASmqAbAqhbeVhJogIiR18SqDM7qi/ExCjjtPkYEkTP7bpn2eet/CRnU/5ng/mjrMQ+xEoDjUJqt5FEIUeYc7PWBfJlFulg2lBevPxKbUx+Krs9FzNrsgdDK2tVmrnhUPc/wBJQE9SL85eAtAodmmprXfrB9ivdpeRG2p+Y2PwiXwLaDQT2ICIiAiIgIiICIiAiIgIiICIiAiIgIiICIiBSqdC0GOY0UDfEqhW8iy2NuU47HA8Fasn+a1TXj9bm+WzlNCIGeMDWHhxTH+JTpsfTIE/3jqMT9vS9aD39bVx/SaEQM/LiR71Gp+V6Vv5nv8Ats37mTEnXPRT7vV1Kvrm6xPlb1mhEDP6jEb69IeVBgfS9Yj9oOAqnxYph/Dp0l+edX/a3rNCIGf2Mp8dWs/nWdBzBWmVBHmJJQ6Ioocy0UDfHlGb1badg37hLk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80963" y="-762000"/>
            <a:ext cx="24384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86" name="AutoShape 6" descr="http://wind.cc.whecn.edu/~mechalke/chapter5/nucleus3gif.gif"/>
          <p:cNvSpPr>
            <a:spLocks noChangeAspect="1" noChangeArrowheads="1"/>
          </p:cNvSpPr>
          <p:nvPr/>
        </p:nvSpPr>
        <p:spPr bwMode="auto">
          <a:xfrm>
            <a:off x="155575" y="-1600200"/>
            <a:ext cx="5095875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AutoShape 2" descr="data:image/jpg;base64,/9j/4AAQSkZJRgABAQAAAQABAAD/2wCEAAkGBhQRERUUEhQVExIRFBYYFxgTEhAUGxYRGBYVFhQYEhUXIzIfIyUnJRoSHy8gJDMpOCwwISEyNzAqNSgrLCkBCQoKDQwOFA0NFDIgHRkpNikpLTI2KSksNSkpNSwpKTMuKSksKSkpLCkpKSkpLCkpKSkpKSkpKSkpKSkpKSkpKf/AABEIAIAAdAMBIgACEQEDEQH/xAAbAAEAAwEBAQEAAAAAAAAAAAAAAQQFAgMGB//EADQQAAIBAgQEAwYEBwAAAAAAAAABAgMRBBIhMQUTQVEiYXEGMoGRwfAUstHxFSNCUmKisf/EABkBAQADAQEAAAAAAAAAAAAAAAABAgMFBP/EABsRAQEBAAIDAAAAAAAAAAAAAAABAhESAzGB/9oADAMBAAIRAxEAPwD9e4vjOXy3zFBOrGLTyLNF3TV5fPSxUwvEpuq05Res04u0eW41acIa7rMpN67u1tDccSMgGDxrilSlOTi7U1SivczZatSco05el4qLX+SfQ6/jsm5eGMUp5bzqJZPHl/mJaq6V792kbmQOmBj4DjUqkoeBKE3GPvSupOnOd7W28Kt3vc2ziMDsAAAAAABgAZHGMZklTjGbjUm9E0srgpQzubflJJK922rdbVsdxGSrwVOfgeRWSWr5k41Lf3Pw62tltfXMbuT7+/iFTttb5dXq/qBMNgSkAJAAAAAAAAAAAAAAAAAAAAAAAAAAAAAAczqJJt6JblThvGaWITdKWZRdno1r6MC6AAAAAAAAAAAAAAACGYnC/aF4irVpqm6fKfvPW6u1tbTbzNevLSy3bt9X9TiWlox0b/4t2whxXUIpuWujvfxNryRj+zGLw1SE+VS5SU9cy3dtLP6dC/LEu7VK1k7Ocryu1uopb9r3Svfsc03OHuqDT1ccqhd+Uo6fNfEt1rK+bEvFr3x+IdClOok5qEb5e/o/3I4HxX8TRjUyuF7qz11Tto+x6Yeqmk4+43Zp/wBMr2+0e1ssvKX5irV7AhEhIAAAAAAAAAAMLF8RrLF06apXotXc7Ptq77K2hpV21na3UNPJ2k/0PasrWfZ6+j0/Q4rK3i3VrP0A+F4xxKpQxNOcJvkUcIp1aa1UqUp5JVUu8PDPzSkupS4Z7VYlwoQhFVXDC4WpNys3V5vvS5jnFRSs/Flndvot/tXheXfNHNDK0pqOZ8vfJJLW3TrfyK0sJRqZLUI1HSsoKVBLJbbI5xtFLTY1+ufc3nrcr2FfirLpaEvi4yV/9V8jy9o+IVqUIOjT5jc0no3btp5lrD4Zx0bvKbzTa6eSv0tZJer3bLU3dpdtX6apGd9vbjNzJK6w8m4ptWbSbXZtXaPQhEkLgAAAAAAAAAAiSMLhU8TGrU/EWVG75drbX021tbubxGUCvOi7PI7N7bNX9DN9n8LiYwksTUzPN4bZW8vW7S69uhqVcKmmleN014Xa3w2MzgHAHh4yjKrKpnlfdpL9wLXEJSjSmqFnWyvLfXxebf1I4DGtyl+ItzW3e1tuly/GmlsrHQ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80963" y="-579438"/>
            <a:ext cx="11049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66" name="AutoShape 6" descr="data:image/jpg;base64,/9j/4AAQSkZJRgABAQAAAQABAAD/2wCEAAkGBhQRERUUEhQWFBUWGCAYGBgYGCIdIBgcHxgaHBweGhkgHCYeHRolHiIYIDAhJCcpLC4sFyAxNTAqNSYtLywBCQoKDgwOGQ8PFCkYFxgsKS0pKSopKSkzLjUsKSkpKTYpKSkpKSk1NikpKSkpKikpKSkpKSkpKSkpKSkpKSkpKf/AABEIAIAAeQMBIgACEQEDEQH/xAAbAAACAwEBAQAAAAAAAAAAAAAEBQACAwEGB//EAD8QAAEDAgMEBggDBwQDAAAAAAECAxEAIQQSMQVBUXETImGBkaEGFDJCUnKxwSNi8IKSosLR4fEVJDPSB1Oy/8QAGQEBAQADAQAAAAAAAAAAAAAAAAECBAUD/8QAHBEBAAMBAAMBAAAAAAAAAAAAAAEDEQIEMUES/9oADAMBAAIRAxEAPwD7ga8xtv0t9WeU2pCQA0XM61lIsJMwkwndxKikAXmvUVg9g0LnMlKpEGQDImYMjSY8KBDj/SkssodU3lzBUpKx1VJYLgTmSSCSoZBprppQ7n/kJlATnQ4CrPYQboJBtmmCQoD5a9N6mmIypiZiBE8YiJqHBoNylM8hvud3GfGg82PT5kE5kqEGALTPUzA3iQV7psCd1MtgekiMUVBKVoKQCQsC4KlJtBOhSof5pkcGjelNjPsjXSdNashCUyQAOJFuJ+58aDWpQ/ryNyp+W/0ml20PSVDTjSChxXSGAQk2uBvuTfQcKBu4bGvJPem0MB3IhR6ctAJdkKSAZWDkB1Ck3SLiZIIn0yscmLyOaT/SssPhWdW0tx+UDcZGnCgRbd9MThlLT0QWEhspPSQFBZcnQKgAIMTqeG+bX9MuhWtIDSoQlSSXozlRjJASYWTlCReZncY9GnCJgAJTAi0DcZHgb9lU/wBNbiMiIt7o3GfqSeZNAh2j6WFpboS2hzo2OmIS6JHWAhQggAyqCCZ6M2uKJX6RxiiwUCOiLgXnEEgpBSbQkScoJMyDamzWzW0zlbQJEGEjQmSNNJvFd/09ERkTrOg+Iq7+tfmaAX0d2qcTh0uwkBRMFKsyVAKICkmAYUADcA3pnWbDCUJypSEjgkQK0oJUqVKCVVbgAJJgDeaq88EiT+uwDjSzaGOQyjpcQYTICUwTBOmmqvIUBnTqX7Ayp+JQ15Jt4nwNZKbbSeuc6uBue5IFvCoh0uAKnK2bjioHt3Dz4xUS4ACGUyb30TP5lb786I2S+o+y2e8geVz5Uu2kvFdK10SGyifxJMwOZAItOgN4rmzXn0tTi3ENqzQIi43XJidbcqx2xhEF7D5sUptQVZMgZ7jhbWBv1qknPSrGqAeSv6gVi4ttR66Sg8SMp/fH0motRByh0Z4kJVEkcgAY7RQeyXsSEK9aQCcxjJBhPaBqP0ahpgUrT7Jzjgqx7lf1rVnEhWmo1B1HMUKhIiWVAfl90xujVPd4UONptOPFnMUPpE6aWnXRQiDHAiinFShsLiCTlXZQ8COI/VqJoJUqVKCVxVdNCYw5sqPi1+Ua+Mgd9BRCs34ivZA6vYPiPafpzNZPYdLqSp9IKNyFCQOBI+I8N1bLTnVl91MFXadw+/hxpZtPBpW6jEuOFttjwUZ/rA3zFElfaew04pKC6ShDZzJSI/i3C27dWDG1F45hwMAsEHLmVrNj1YvpbiJrROEL76cSHv8Ab5bI3KiesbxE3uNwq+zMY8+pwOILTaVQkiZcEnedLQbD3t1UBrweHeSnD4h0vPNQVQTMxeABcRY+dd2q7h0vYdKsMpZKoSoJgJukXHvXi3ZTLD4VpC1LZaBWRClCw/eJjwms8erF9I10QbyT+JJm3gDpOg1igHxuFwqHPWVy2pKYmFJHCYAuqDEjjVsC082p1/punZUMyE3kJibbp3Rv50fjWQ4goeaC0HWDmHhY+FZPJ6NoqwwnKmzY0MDSNUnlQLdnst41aMWnO24iUhJiLbyNTr+opojDIWoqKQh4CCoC/Zf3k/4NLHWHsYw2oKOGeCuuBMxexuDBsoTNWxmHRjFoyOlLuHMqQDvnQnmIkSNagb/8gg9VaD4HcRxSR9xW+FdzC4gixHA89/GaHWuQHU6gXHFPvA9oMnu7aus5VhY9lUJP8p+3eKKMqVwGu0HDQja7rWdAcs9idfOfCjDSHazbysKnoFBK1kTO8KJkefhNB3a2Ifaw+ZhAU6o6H817CRJFh/iscfjUFxrBrbP4qQVcABJjiesNd1Mg8C42hSklYSVEA3kCJCdYkmlzG1nErxK328rbXskXzAT23O/QRNVFsOpfrHq6WQnDNpEKHGAQDfS8xraTrV8Rg3XcQlaXIw6RlUj4yJk8tBfTLWuz8eHcMHG5HSExOuZSo8vtRjqB1WxpF/lEW79PGoOIeKrNgBI947/lHDtNuw0u2nspK3WVKxCkFs5ssgZrjQWjSNDY0Lt7aiisstkoSkDpFCxkiQhJ920EnW4A1JCVOBb/APWjtlIM8ybk86yjmZbtPh9WR+tyHtjnSJBzjgbHuIt3Ed4pdtXBuvBCsM50RCpXa6oIsRx58aQ4TFqwxzNz0Y9tqbFO/ID7KhrAsYiL16wOCUuJMpXEkbwR1TzmByVUmMeN1PVU5IPbOMcQ0HsO2XFixTHu3mRbQihMbim8GpDwZObEEBeS9zBmSY1J01mnaE5XCNyhm7wQD/LSZnbIcaxDbCFLWxICTabmI5RHdRriWn3hjFI6MBhScwX+aEzv8RG6eNGtNShbfCw7Abp8NO6hGMeSyy6/laUSJBMe1KYkngQYriWnxjCcyegLfs75FvqTftqKa4Z3MhKuIrWh8HbMOCz5nN96Iori9DQE/hNc0famBpfMMA/BE/sKv5A0GCtkNnFh7L+IEWM/s6cjWGyQ/kf9YKPaVlyxpG/s01rTaWNcRiWEoaK0LBSpU+zcH7TesGNkKK8Sh90uNu3SnTKkkzHaIGnAVUW2iXiMN6sW8mYZpiIi0RaIzab4poB+KfkH/wBGftQeAwIaw4bbB/DJi8kqCp17fvRLrnsuC4AvHwnfHZAPjQeSWPxHp16Vc/vW8steV9I2Xc+JSht1RxDTSGlIBKQpK15gozCLEGTXvtvbKVn6ZoZwoDpEpuTAgLTxMWI3iCLikfrze9aUnQhRCT3pMHuivSPTt09821xG5MCk69lO9ik+oNT8AjlPV8opHhMCrEnKgFLZ9twgi28In2iRbMLCdZtXqykSltPsognsgdUc5g9wrHudavnW89ZzHwLtEYj1pno8vRQrPOuonyiI31ulUl/oinPu7F5Peit0HM4TuSMvfqfDq+dJUbGS2ziFsqLa3ySDMxc5YHbc99YucojZSn8G2nFgKUFAjKYsSAAY3wSDT6AHEAbkK+qKSOuP4dGGayl8lQC1jcAQfIbzwp4DLp/KkeZ/sKCYb2nPm/kTRFYYMWUeKz5dX7URUVDQjaRmWg6HrdxkHznxFF0LjerC/h1+U6+Fj3UGQBU3Gq0HxUnTx+9KschlTiMd0hhoQqFWAuLxvBNxvrfEpfTikrSpIw6gAsb5uAfoJnnUwexWWEqaCJadNwb3tYnhEAHjaqimHSovjFJezYdxIASNBYAE9k79b3tV8RiXmsQhKGwcOrrLX8BMzF7DQ6HU6VVGIWw+lgNf7bL/AMh0Tr1TuibXverbM2e6wp0qcLyFKlI3oF9AdbQIHwigPQyU3bIKTfKdP2SNB2acqBx+2FNuNJ9XWvOYKhBy3A1E8d5GlasYtlbim2nMribqSBpzSRE8r1ntBvFl1roloyBX4ki5FvHjaKA6VqsBkHHU9wFhzk8qX7UxTrYQjCoCzmhf5Qd5vrrxovHvhpBW85lQNYEansk1m4vpmSnDnKFJs4BAEjUcTQZbZwK3Ggyy4W1alWvVvMxe/dpQeMwzOMWlnpSVYY5nMtrxl5ag33V1157CMNpbT6y6T1jeYvBO+BZNzuo9OBQjMEoHSPA5zvPEq7Lm3G1AThX0uqK0KCkpGUEGRPvX7hUbdhCnPiuOWiR9++kuK2QtlpDGBITKipea8p0NyN9rD+9PFjMsJ3Jgnn7o+/cKg3wzeVCRwEVrXE12ipXFCu1KAJCcp6NQ6qpy/dP1jsqpTALa9FCEq7NwO6eHGi3mQoQdP150Kox1Hbg6K3HnwP11tpRMA7KwS8M2UOuKeSSTnM2m0EEkx29poZjZisEy56qS6o9fIozrAkZY3eMU5IUjitP8Q/7fXnSprZrCMQXUO5HHeqEyIJ3wgie6qBnscwwlL+JY6N12AvKJvG4g/S9d2u3hVPYdS3lJUFdQBRIN06m+S8DdrR+2nnUNFSWUvkEQL8dcsE27DWvRBwNrdw8rSJE5SUHWxnjRAWKxuFW76stJdUpObeoWvYySDabRprVsI48tTrSmgwwkZUKFiU6WvGl9LaXq7WMeVilJOGASlPVdUeUjMAe2w4V3beCQ830WIdCAs9UAhMkfNOb9WoO7J2cjCt9CyVLJJJJi08SLDlrVdk4BWFQUrcL7ijInXsEkkhI1J0E0XhOqhKGRKUiMx04TxUeVu2tLNm0rcV4n7JT5c6ion8MfEtR8T9kgeXOiMMxlHEm5PE/rwFUw+Gg5lGVHwA4Ds+tE0VKlSpQSpUqUEqq2wQQbg1apQCerqR7BkfCr7K1HfNA43AMOuIceSUrb9kkwO8i3bc05rkUAqGT7rio3TCh4xPnXTnEDOi+kp1/jq6sCg3ygHiLeYpftD0cbecbWVLBbMgBRv527r0BvQr3rj5UgfWaX47ZmHcWhTkuLbMpGbMZ+UUy9QRvE8yT9TWyGwBAAA4CgGzLXoMg4m6u4aDv8K1YwwTpqdSbk8zWsV2glSpUoJUqVKD//2Q=="/>
          <p:cNvSpPr>
            <a:spLocks noChangeAspect="1" noChangeArrowheads="1"/>
          </p:cNvSpPr>
          <p:nvPr/>
        </p:nvSpPr>
        <p:spPr bwMode="auto">
          <a:xfrm>
            <a:off x="80963" y="-579438"/>
            <a:ext cx="11525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312" name="AutoShape 8" descr="data:image/jpg;base64,/9j/4AAQSkZJRgABAQAAAQABAAD/2wBDAAkGBwgHBgkIBwgKCgkLDRYPDQwMDRsUFRAWIB0iIiAdHx8kKDQsJCYxJx8fLT0tMTU3Ojo6Iys/RD84QzQ5Ojf/2wBDAQoKCg0MDRoPDxo3JR8lNzc3Nzc3Nzc3Nzc3Nzc3Nzc3Nzc3Nzc3Nzc3Nzc3Nzc3Nzc3Nzc3Nzc3Nzc3Nzc3Nzf/wAARCACKAQ4DASIAAhEBAxEB/8QAHAAAAQUBAQEAAAAAAAAAAAAAAQACBQYHBAMI/8QAPxAAAQMCBAMFBQQKAgMBAQAAAQIDEQAEBRIhMQZBUQcTYXGBFCIykaEjQrHBFTNicoKSotHh8ENSJETxFiX/xAAZAQEBAQEBAQAAAAAAAAAAAAAAAQIEAwX/xAAiEQEBAAMAAwACAgMAAAAAAAAAAQIDERIhMQQyIkFhcfD/2gAMAwEAAhEDEQA/AMVpUYE0TWmQAo0KNARRmgKNEEUpoxSAM0CJowSdjXTY2Vzfvi2smFvvKBIbQnMogCTA56Vp3D/Z3ZWuEMXuP2713eXKkhNm2tSUMA6/aEayOZ5HQAnaHGa/oq/9hTf+xXPsilFIuAyruyRuCqIrkSmR7v0r6VwlxzBxe4bhgS5aYemG7duBJCcykjlJJ2PXU1WjjnZrxQB+krS1t3ljRa2zaufzJ0PzqNMQy0csVsd52S4JijZd4bx5aJBPdvgPIP8AEmCPrVRxbsu4qw4lTVkm/aGzlm6HJH7phX0qIpVEV73dpcWbxavGHbdwGCh1BQfrXnEHUEVFNNICnHTyoT02oBlpQKM0DUANA0aVA00KdQNUChRNCgBptFW1CimmlSoTRANA0TNCqoRQpGhP+zQeoFLnThS51pkIo5aU0ZoEE0QKUmlFAaNIUagm+Cbdu64vwZl4lLarxvMQY2M/lW/DGmEcTLwRFk26vuUuywopWkHqIiPX0r5ww66essQtrq1Ga4ZdStpP/ZQOg9dvWvpLC7K8sMbucUvkAhyzbKGkozKbcA99IUBJBITp1mqOzDriyxBby7B11Cm3FNLD7P3kqymFCCRKTzqnYv2R4RdBS7H2qzKubDntDc/uLIV8lelePEnHNrwRZMYZhqGLvE1Kz3SFGENg6kEj7xJ8Y1pYP2xYLdFIxWyurBw7uIHeo+YhQ+RqCo3nZrxPhFx3mB3bdytOoFs+q3e/kVH0JpjfG3HPDLgaxbvylOmXErc6+S9D/Ua2nC+IMIxxARhuI2d8kiS0FJUoeaDCvmK7nWm+6KFB1CfvISc6fVKp+kVF4zXBe09niJ5rDMV4dN269olCEpeCtJOigCBAJ5+dSmKcC8HYgTmw+4wtZ3XZue4P4feT9Ks1jw9hdndOXmG2Fg1cPIKC5bNhhahoSIiNwJjeNa6nbZSdV5ddgsZf6hIpwZLiPY+84SvAcbtLwbhu4SW1/MSD9KqOMcCcUYRmN3g1yptP/IwnvU/0z+Fb+9ZoyFSrVZEjTKFA+M6xXmk3NoqG7y4SAd5CkeXvafI1FfMGU51Ig5k7iNR6bihrJETG/hX0ridpbYqgjF8DscSSJhamYXHUHUj8B1qqYj2ccI3ywLW5vMIeOuTvA82PmT+NT0MUoTV54u7Nr3hzDXcURidjeWLagMySUr1IAhOs78jVFO9OIJoUJpUCoTRppqgHWgaJptAKbTjQigFCkaVVTTTTTzTSKDoikB1pTThNaZDL5fOlEU7U0o60DaduJG43FA+UDrS2gj51AaIppNKoPRtxbTiHG1KQtBCkqSYII2II2q84J2scT4ZlbuX2sRZH3btPvfziD86odKg2+17T+EuIG02/EmHG1JGvftC4a9DBUn+X1r1uuzPhDiVk3XDF+hknUGzeDqB5oJkehBrDEjeJ6+tarwH2fv2amcax/vrZfum2tEEpcWo/D3mXWP2OfONqdWRB452X8Q4WpSrcM4ghBn7Aw4nnORXP90k0OFOOsX4bxMW+NXF+/ZpSULt3lEqaVI1GfXSCInY1s71008lZcQVkLDalISApB5byDy5+Ea1HX+G2OKKbbvMPRduDVtLjaVKUBrt0nl/8qdVKsYw3f29rcWCi4LppLjYWCkBJ5q5geG5OgnWO5F8bJmX7hbhHLKCVk7AAesDYddJqGav27NBQ6ytZCitZAhxZiCYMctIGw005izvm7orf9126UCWWUqIDaY197pHxK8gOQrHl7akTjd9bLKO/bDbp1JZXonWNTptz030roLCHYLa2lGNAoZVH1H+ah7FedMstysqBzLTlAjoB4TACtJ8ySLy3ReqsrUd44SXHjJMb8xrPjGnITMbl6zfTuVZtNLWp1hYBGpyyn+nbzIrwDDRzKcfbeaEZCSkhEayTv8uldNteLKx9olQTsQCYJ5ERI2+tcPEly2LJClIaW444AlxJBBjf8OdbmHbxjPKY49UriFScXU42puLbNogjRfRSvH8K42uyqzusPNw8F27zifs0oJgaaKUOp6CrRhlqm+vkIQ2kqTCzm2if900q4kuhla32kghUJAM5vTlqeteu28njI8tMuV8rXyxxFw1inDlyWcSt1BJP2byAS24OoP5HXwqH86+l+NeHWsYwK6sXVALcByOESQ4NUk9RPLpNfNLzamXVtODKtCilSZ2I0I+dczoA000aBOlVAmgTrSoUUToJppM60p1pE0QKFGhQA7UKcaB12qq94g12WGHXuIvFqwtXrhYEkNoJyjqeQHnXVgOEIxq5Zs7e6DV685kQ0tolK/JQ5xOhA235VtrOHJwjhpnD+GbPOrvUi5WkpDpTHvLUCZzHwkgbCtVlB9n3COBDAHbbie0YdxG7ekNKWO9ZQBCYKTKSfeJ15ivLHuxpDoU7wxiYM6+zXuh9Fj8x61LW1ilvi+7xBg9ww6ErfQvYqCEyoD7uuYGfA1D9ofFOK8O49aX+D3TibK8aJNvcozNrUgwVJB1SCI2jaedQrN8e4Zxnh9wpxbD37YfCHFJlsnwWND858Kh5PSK2/AO2PDb5v2bH7RVuVDKpUF1pQ8RuB6Gu6+4B4J4sY9swhxFkteofw9YU1PijYeQiorAJpTWgcQ9kXEWFpU9h/d4rbDUG2MOfyHf+EnyqhXFs/avrZuWXGXUGFNuoKVJPiDqKIZNFMzIpvTxpw20NBtPZJwjhn6Mtcfule0XjpUWUqTKWMqiNjurSZ5TAjetCdCVJWgNkI3HeIBST+7oB56b+Zqidjd4HeFww4Aos3LiAFcs0K08davqbq3ShXeLGRBILhVzmMo5qOsH5amljUcFuhZcKUtKWtvZCUiEb+8QI1PjvO9Pey+z+5b+0LEZkKBKk9VlMBQ8I0FSLtqktoytIUQk90kHIseAUNR/s1xC4aW4BeOOtOz9gbhKSArllWnRXpr1rFXgNJfuGu8ebWQlUJDxJCtoIKveHkSfCue6t7dS03DjSlLBUfcBSfEkjURv1HjsPc2r8mSHnHVgAqHugb6n7wHmDMjnTZt0XC0JOdxPxLZBGx1ECRp5RuBsYlJeOZ1m7ZYy29w82laVShZBWgEzmExr1BMjeQardjw49bXjtwb0rvFQokJUlYA5ZDqIk7GJ5mrJlBvGmVOhSlAqDaVBCkjqANDvG07z4+5s5SUBsLzGUpWhMSdJ2PTcaxzpLYWdQ6HcRtEw4VLGaQ4heo6ifnz51wcR463FmhUgoKklRBBKikdfU1b2UNtKLTroIScpWpR0HmTtvoSfWsc7YUrbxCxuGXHMrjagtKRlSClUAwOZJXv05bV769kxylrz26vPG4xp/AV8y8u6eQtCoASDzE6/2q13F2kloEiM879ASPrXzHwvxrf4AtwwHmnUhKgrcQdCPmatNr2qkOtm6tHsskEoI2IiYPnWtucyy6xrwuGPGwYxiVs2gJccCUpJUtU6CP8T8q+XsTfbuMSu32c3dOvuLRm3ylRIn0NWPirjN7GZt7Pvmbc5g4SYKwfuwNhzI51UxMaiK8r/h6lQijzjn0oVAqBpGlQNilRNKgbFKKJ1oRQCgRNOiKaRPOKouPZa621x7hJdHul1QH7xbWB9SK3W6vf8A+pdJvLdtVnbobyOpBDyFFMwkj4pOwr5ow83AvLc2RWLkOJ7ot/FnkZY8Zit34t4PcxC+sbrFnri4abYSl9ppeVvvAIUrKBOvh0FavxFgTbsYxbNPtlN80vVIcIbfHqNFR4/OoPjTg234yatUM3y7O9sm1IaZdR7qgdTmGh9RPka4eI+LsA4ewO1tMMXb3N5buZ2bZhQKUQDAUU6AaiROsRzqnYN2s4uwEs48w1i1uD8a4beRP/VYEehE+IqCt8TcE4/w3mcxGzUbYHS5YPeNHpJA0/iAqCsr66sHw/Z3Ltu7ycaWUH5jevo3hvjLB8dSlvCsQQt5QhVhfHI95AnRfzPnXHj/AGecL48pRFsvCcQUT7zKQjMecoPuq9IPjUWM54e7Wcfw0pTf5L9r7xUru3f5gIPqDWh4fxZwnx62mzxTDS+8lP6t+2OdH7q0yB/MnyqCwHsosbDEu8xd5d822pcsdxkQ4kpIHOSdQRB5VebTDMPw+zTY4VaItrVJ91psGVHqTuo+JmiqVjfY5YXgU9wxiamXDqm1vNUk9Asaj5KrOcR4E4mw+/asrnCX0reXkbWkBTaj++PdA84jnFb2m2eCv/GKlRrkjpXUxir7TakXDRcZAyuJWkkeRGv5+VTpxT+CMBt+GsHLS7pTxuF53HGp+3VEZGdvd0gr3OsQNasaHPtEOqbbdeUgG3ZZVCGkR8U9AN1eJA8ZD2bCb1Zubc+zvBOQK1KE+GWYH0JiuReHYnYS4g+1d4qXXUDNnEbkTMfsgEdI1JxlL1uWQ4sIt1JzNqVeOZlILai3lBOpEfCmTJJGvQk1zPJvrcqQpCblpYJPdahSZ+8g76HoN/ipIYbdS3C+9dWYdWAE/McoGgSRoNo3rwxbGmLK3hpC3cqTlTbolbyo1CAN518/ICknTy46rRZZa7wsXTLatFqtSVJA3GZvUjf7uYV7d2LlpT9leIuGgnUL+7099IlJ80movh/HmL6yQtbzOfvDnSleravdhJGhBEHQgHTapz2a0u7YvqSEvBM980cqxoD8Q158634J5xHttv2j6F5VoccWohtwAJMjUpdTKToNjsBEQKkoCWVLSlSHjMwmZ8vWNaaEONEEKdaVl1WCAF7b6QfkfSi73yAorcgrBIgAbDoP7nzqeNid68ktLQqEkJWNVqn4R4eOtQ+Kvt3Cn8Of7kJSwFW7VzCUuR8RzKSAPujLmEzJKalLn223byPsIuEoVKnLb3gTzzNnWesHppXOu5tbxpQShDrcErQQVGNdxuBOuxGlZ+vTH+PuzrO73gfA8Qu32m1GzcbQkqeZOdtRMapjQienjptMG12X4qvE22G7i2XaFUu3QVo0BvKevKOp1jWtIUi1t8TeXZuqUhaE5k28Q2kEwlMa6zJVyiANZr3xzE//AM/wnf4nYsFzEFthSQ0yQUzISpQj4Ugkzt46ik73kM7K4F8LYAhi3w4YPbOi3SAhx0JKzJmVEKBIM7nTXblUc/wLgl4h1LGHMMvpAJKFOBIkcynUfIiqnw72mvILdvxOwb1pGibtGjyRHPUBfzB8TtWpYLiGFYpY9/g9yy42CCpSBKka7KmCn+L0q3GsSsmxvs7xSzCnLVpTje8A5h6KH5gVTrq1uLVYRcsuNLOwWkifLrX00EqSoJAUny2j8RyrkxTCbHE7dTF7btuIPJSZrOPZ9ply/HzVQmtR4g7MEEKewa4LcD9U9KkeQVuPWfMVnuK4LiOEu93iFqtkEwle6FeShpW2eI+aU0DSqgzSoUqIRoUjQNVXU2strSttSkqSZCkmCD1BrQuGe1jGsLShjFAnFbRO4fMPJHgvn/FPnWdUQYGnLatMt5YRwD2iGWkNs4ksEFpZ7i49CDDn9XpVT4m7H7+zUp3BH/akfF3D8IX6EaK+lZkCRqDtqKv3C/anjuDZLa/WMVsR/wAdwolxPkvf5zUFHvLC8w65Vb31u7bvI1KHE5SPHy8RpV04V7TcXwgtWmKEYnhySEqRcGXEJ/ZVudOSp20itOssa4N7QbMWi1NB87Wl4Al1J/YVz80knrFUfizsivbJSnsCcNw0NfZnYCwP2VbH/danFa/hd4zfWLF3hF0m4tXkyhDpkKHgrcHSIP0r2cRbrV3awbZ1X3XNQryO0/7FVbgZCLfhHCrcIdbUy0tt1L6cq0uhZKtOnvSDzBFWVFwsoLTgS8g7pcGarwNfs3W9VJJQNcw2HqK4StbtwVOIWcg90q2k7EiZJIHX56TLNEpAVauhMie5eMpMGNDuPwpq028w82uydJ+JMBBPp7p9azYId6ybcQhdt3yHhoUNEGDzA1BHlt4Ura/vraSlSVpSPfQr3Fo8Sk/jArvvsNeLYAbS6DoHWoJT45T+R9KNxYOvWYQ06h0EA51KlQPgo6H6VONGG8w7EkFu9aQVrTBKF5Vx9DH09KqPE/CybAP45bYp3jTCAkMPphSJIHunmSTzFWIWa3kLRehClCDkdRqNd46eO2njFVbibEEOtKs7Rtt5vZa3JyjqAAY9fltNawxuV5IxnljjO1zYTiTTtz3zjbanijuy4UAqKZByk7lOg0Omm1WPD12wUEtLcYQdChtZyxtsZj0is+tbdbLkNBxB6QVj6a8+UnwNSLOJLZWELMEazP8Av4VvKcvKmOXl7jQnTkebIP2avcIKSqF/dPrtPWOtMvnkWq2CrI2gtkFyRl+HQz6p361DovWsRw5bNykLQtHdupJ3BH08DyIB3oOw600y4tTrbP6tLiirLpG5kn1JqL1PJdSHSpXuoJ0BG28HTTnvXhdMWl73irhCStKlFCwIURyOYeR1+tQoU8wCbdZSD9zcfLlXqjFE5MtynJl1zASkfPUVLJfqzKz3Elb4Ui5u0e0vNX1s2ZzOty6iNhmTr0kGdPOpm4bbuTmcUAlHwqSdZ6yDp6a61GYHeMhTtwFoU2Gc2cakiU6eO+griub66fUcyyETIbSSP/tcW/fh+P8A7ro14ZbkHxX2XYZi6VP2zZs71QkuMoEKP7SNAfNOU+BrNrLg3iXA+JrFFst5jvHw2L+0UciE/ezEQU+7JhW4B3rXWLh5pYRburQpR0SJM+ld76b95I7+2SpRGUqbUEry+ImD5a1NP52Oz+quz8e4f2p992i4ZhfEl1hV7butMNqSBctgKCVEAkKR0Ex7vT4edW6zvba+tkXVnctPsL+B1pWZKuonr1BgjpVC4t4Gw7Ert27R39hevKU4teRS21qJkqUk6ieqT192ofgzhvH8F4jS4XFIsUpKnHGHZZuyNENHxKinRQCgJOldWOWOXyvHLG4/V84y4ja4ewhdysA3C5Qwyf8AkXHP9kbn0HOqhwhxhbY8hOG4wGheuDJK0ju7kdMp0CvDYzprpXjxFiPC/EmJXGGYqu5sH7RxTFriWYqadAMFSh90Eidue4qq3nAmNWuJW1tbtpumblwBi6t1ZmzOxJ+7pr00ME1rnpnq48Qdn2FvtOXNi9+jnAMykmVMnyB1T9fAVnOJ4NfYaSblqGuTqdUn15etbE1emxdaYYdcu27dCW3HnVfrlAe8sdJ689+ddfsWHYqhRt5Ydj3kgR808x5Vx38r+fjj75/3p7zTye2AH/74Uq1PFez5q9ustsE2zhkFxvVv1Ty+nKqTxHwnivD32l6yFW5VlS+0rMg9J5g+BArp17JnO848ssfFBTQJpGmmvRl0A0ZoUTtyrTJTR22ptGgcFKKgRprvzBq88K9qWPYGlLF4oYnZCPsblRKkj9lepHqFDwqiwTOmwk0gaD6NwHi3hfivKLW6OH4gr/17ghCifAzlV6fKpx63vLNKkPNB1rmpIkp8Rp+FfK4+EA/LlVy4U7SeIOHu7Y78XtkN7a6JUEj9lWpT9R4UG4ouQ8EtrcKUgyVaSk6xpHj4V1e1P26E96pt9hxQQDvBmIIOo+oqq4J2g8K8ShLF0o4VeqEd3cKAQo+C9j6x+VWN3Dbm2SHGYeQCFJIAkjkekfiKDst4gGydXbLUJDaxKFDwB5eU10e2KZX/AOXbKQo/8jacwX/vj9KhW3kNltKW1ISk++1rlVAEaHbrtyFSFtesONvoZKx7ohBVI8QNx6VPFeo3iXFwq0NpZufbKGV4gwUJjYedU+0w966vUMMtgrWcqArZPifKpLFb9t7FbkhtCUpcKQAIy8jBGo2+u1TnCbIzuXoQSgJyJzCNTvEabRyG5rrndOHz64uTds+/P6dtrgVvh9p3Vukkq/WOK3WfHwqs8ScON3CVONe68gSlaeQ5BQO/41oK1SyHQJMSlJ035VGvWye7UlRkHVSj16muG9t7XdJJORkdhfu2F2WLgEEHKoT9fzqzsKzRG3Iiq/xRhpbxzM2ZQtIO3Tn9anMLaV7K3J1Tp6aVuM11qISiZA9YqIcDWIrWgLUEJlJAiCZ0I30kEQY2Bjaut5p64cGcqaabUpK0bFR3HUHSDIgjNpMmHKbSkQhKUiANoiKtHXgDbbbrgcSSkNhAOup0jbnpUo60wFoCVqBVMDfWQNPnVc711lWZtakkf9edRmP8Zq4fabU8lu5eWr7Nn4CRIJUSOWm5B19a59mjXt/aPTDZlj8rQMP9ntUuOLVKzupIkAdB/kV0oSgglCk5jqrIfyrMbDtK4fvE5blN1Yr5BaQtA/iTr9BVussUssSGfDr5m5A1PcuBRHmNxW8NWOE5imWeWV7U2rMJ++JmF6H/AH0qPdtbQvFRaDKgIKmzlnw00rxOIus5ioKyj1HhXoi8QR9o2M3MpJ/v+dLhxPJ43GGuKMs3kg7B1IV9ajLiwxNptVu0czSic6GcqRB30gHWNamVuNBBcQpYISdEpOY6eG5qIbxt1C1d4hLgKiSDoR4T/cVx/kXDD9srHvq8r8nUS+2pEIdaU14KTE+ApukhQJBSdCk7VZEYzZvApfSWwRssZhQTZ2LzqH7dDZy65kHSeQI68/lXz5+Fjne68uui77JzKcetih1NuhV0oF/LKiREeH9/Wss7V14tc3jSlWjycJZT9k6NUqURJKo2PgatPaVxL+h8JNnbrCb28BSkjdCPvK/IeZrOcE42xbCAG1Oe02wBT3T5mJEaHX5GR4V9zXj44yOHK9qrnelV8Vb8J8UIJtnRgt+ok5FCWleY2G0yD6VRXkhDikpWHEpJAWnZQncVtHoAaVGNYoxWmSG1EUk7nyoA61A7b138qAozNCgVKjTTQOCoqzcL8eY/w0pKbG8LlqP/AFbj32x5c0+hHrVWpGaDfcA7TOG+JMtvjLYwu8OxdILRPgv7v8UedW57Cnmgl23X3qSPdUYMp6TvGvWvlMEjUE1YuFuOse4XUlOHXZVbAibR+VtKHl93zEVRomMXJt8ZuWlpCQp0rQQZlJM/48xWk8IOob4ds8qtVpKzr1Ua+Xr/ABq/vsVfxF+4UX33FOL10BJkgDkKv/BnaczhuFJsMVaeKmVHu3GUZgUnWCJ0IM7da99m3z1zFz69HhsuTd33s2Qz7okxHp+ZqMxe8Qm1WBMmJ8pk1Rmu0rArpIDeJJaVB0eQpEfMR9ap3GHHqHmyxhD4dcVIU+AYSOYTIEzXPx0LzeKbxJ8XKEynZJPMTXdZNpbSQRIOhHhWTYBx9f2OVrEmhesDQKnK6keCo18iPWtJwTiLCscSP0fdpU9GrC/ccH8J38xIrSO19ORxQJmNj1rlVqa77kBTM80aen+/nURiN5b4fZvXd453bDKZUr8AOpJ2H+YlVx49iltg1gu7ujJmGmwdXF7hI/M8h6TjOK4hcYpfOXd2vM6500CRyAHICuzibHrnHMQU+9KGkyllkHRCZ/EnUn+wqFJ86nFHbenNuqaWlbSilSdlJMEeopg1FKnFWXDeO+IbCE+3KuWxpkuRn/q+L61aLDtRbWlKMSw9TZH/AC26swH8Kv71mQpTTqcbfY8X4PfrbDWIMoVmByvS2R/NofQ1OO3BUrK+0l5sxCljNIPjv9a+dQfl0rtsMXxDDo9ivH2UzOVCzlnxTsflUsmX7RZ6+VvLlrbOD3EFvTdJkfI/3pzuJWeE4fnuVBtloSVqO58OpNZPh3aJitrpctM3OnxEZFfTT6VBY3j19jb3eXrkpB91tOiUeQ/OsY6NWN7J7W555TmVXe8uOEuMbgP3V9c2d+shErIAjlodIHgRUXfdnWIpT3mFXVtiDcEgBQbXE6aHTrz5VSZMzXdh2M4hhis1jdus/spV7p9DpXojyxCwvcMuDb4hbOW7oE928iDHUTuPEVymu7GsXu8Zuk3N8sKcSgIGUQIHh61H0HUDGnKjpyoGgneqyeKUChRFQKKRjLI5b0jTR+sH+8qA0qQo0A50RqYNDnSHxCgaR0psRQXvSGwqhRNI676+NEUOdAidKMAgyTQNBW4oPRKjAk/5r0S6oEKSopUkyCkwQfCvE0RVFxwXtCxjDMrVypN+wBlyXE5x5LGu3WR4VD8UcUXnEDyO/Aat2/1bCFEgH/sSfiPjUG4SlWhjXlQklsSaiwCfGmq8KXOlQAaClSNCinCjTRRrINKgKNAqVKmnegdTaVCgJNCaVI1R/9k="/>
          <p:cNvSpPr>
            <a:spLocks noChangeAspect="1" noChangeArrowheads="1"/>
          </p:cNvSpPr>
          <p:nvPr/>
        </p:nvSpPr>
        <p:spPr bwMode="auto">
          <a:xfrm>
            <a:off x="80963" y="-433388"/>
            <a:ext cx="1781175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314" name="AutoShape 10" descr="data:image/jpg;base64,/9j/4AAQSkZJRgABAQAAAQABAAD/2wBDAAkGBwgHBgkIBwgKCgkLDRYPDQwMDRsUFRAWIB0iIiAdHx8kKDQsJCYxJx8fLT0tMTU3Ojo6Iys/RD84QzQ5Ojf/2wBDAQoKCg0MDRoPDxo3JR8lNzc3Nzc3Nzc3Nzc3Nzc3Nzc3Nzc3Nzc3Nzc3Nzc3Nzc3Nzc3Nzc3Nzc3Nzc3Nzc3Nzf/wAARCACKAQ4DASIAAhEBAxEB/8QAHAAAAQUBAQEAAAAAAAAAAAAAAQACBQYHBAMI/8QAPxAAAQMCBAMFBQQKAgMBAQAAAQIDEQAEBRIhMQZBUQcTYXGBFCIykaEjQrHBFTNicoKSotHh8ENSJETxFiX/xAAZAQEBAQEBAQAAAAAAAAAAAAAAAQIEAwX/xAAiEQEBAAMAAwACAgMAAAAAAAAAAQIDERIhMQQyIkFhcfD/2gAMAwEAAhEDEQA/AMVpUYE0TWmQAo0KNARRmgKNEEUpoxSAM0CJowSdjXTY2Vzfvi2smFvvKBIbQnMogCTA56Vp3D/Z3ZWuEMXuP2713eXKkhNm2tSUMA6/aEayOZ5HQAnaHGa/oq/9hTf+xXPsilFIuAyruyRuCqIrkSmR7v0r6VwlxzBxe4bhgS5aYemG7duBJCcykjlJJ2PXU1WjjnZrxQB+krS1t3ljRa2zaufzJ0PzqNMQy0csVsd52S4JijZd4bx5aJBPdvgPIP8AEmCPrVRxbsu4qw4lTVkm/aGzlm6HJH7phX0qIpVEV73dpcWbxavGHbdwGCh1BQfrXnEHUEVFNNICnHTyoT02oBlpQKM0DUANA0aVA00KdQNUChRNCgBptFW1CimmlSoTRANA0TNCqoRQpGhP+zQeoFLnThS51pkIo5aU0ZoEE0QKUmlFAaNIUagm+Cbdu64vwZl4lLarxvMQY2M/lW/DGmEcTLwRFk26vuUuywopWkHqIiPX0r5ww66essQtrq1Ga4ZdStpP/ZQOg9dvWvpLC7K8sMbucUvkAhyzbKGkozKbcA99IUBJBITp1mqOzDriyxBby7B11Cm3FNLD7P3kqymFCCRKTzqnYv2R4RdBS7H2qzKubDntDc/uLIV8lelePEnHNrwRZMYZhqGLvE1Kz3SFGENg6kEj7xJ8Y1pYP2xYLdFIxWyurBw7uIHeo+YhQ+RqCo3nZrxPhFx3mB3bdytOoFs+q3e/kVH0JpjfG3HPDLgaxbvylOmXErc6+S9D/Ua2nC+IMIxxARhuI2d8kiS0FJUoeaDCvmK7nWm+6KFB1CfvISc6fVKp+kVF4zXBe09niJ5rDMV4dN269olCEpeCtJOigCBAJ5+dSmKcC8HYgTmw+4wtZ3XZue4P4feT9Ks1jw9hdndOXmG2Fg1cPIKC5bNhhahoSIiNwJjeNa6nbZSdV5ddgsZf6hIpwZLiPY+84SvAcbtLwbhu4SW1/MSD9KqOMcCcUYRmN3g1yptP/IwnvU/0z+Fb+9ZoyFSrVZEjTKFA+M6xXmk3NoqG7y4SAd5CkeXvafI1FfMGU51Ig5k7iNR6bihrJETG/hX0ridpbYqgjF8DscSSJhamYXHUHUj8B1qqYj2ccI3ywLW5vMIeOuTvA82PmT+NT0MUoTV54u7Nr3hzDXcURidjeWLagMySUr1IAhOs78jVFO9OIJoUJpUCoTRppqgHWgaJptAKbTjQigFCkaVVTTTTTzTSKDoikB1pTThNaZDL5fOlEU7U0o60DaduJG43FA+UDrS2gj51AaIppNKoPRtxbTiHG1KQtBCkqSYII2II2q84J2scT4ZlbuX2sRZH3btPvfziD86odKg2+17T+EuIG02/EmHG1JGvftC4a9DBUn+X1r1uuzPhDiVk3XDF+hknUGzeDqB5oJkehBrDEjeJ6+tarwH2fv2amcax/vrZfum2tEEpcWo/D3mXWP2OfONqdWRB452X8Q4WpSrcM4ghBn7Aw4nnORXP90k0OFOOsX4bxMW+NXF+/ZpSULt3lEqaVI1GfXSCInY1s71008lZcQVkLDalISApB5byDy5+Ea1HX+G2OKKbbvMPRduDVtLjaVKUBrt0nl/8qdVKsYw3f29rcWCi4LppLjYWCkBJ5q5geG5OgnWO5F8bJmX7hbhHLKCVk7AAesDYddJqGav27NBQ6ytZCitZAhxZiCYMctIGw005izvm7orf9126UCWWUqIDaY197pHxK8gOQrHl7akTjd9bLKO/bDbp1JZXonWNTptz030roLCHYLa2lGNAoZVH1H+ah7FedMstysqBzLTlAjoB4TACtJ8ySLy3ReqsrUd44SXHjJMb8xrPjGnITMbl6zfTuVZtNLWp1hYBGpyyn+nbzIrwDDRzKcfbeaEZCSkhEayTv8uldNteLKx9olQTsQCYJ5ERI2+tcPEly2LJClIaW444AlxJBBjf8OdbmHbxjPKY49UriFScXU42puLbNogjRfRSvH8K42uyqzusPNw8F27zifs0oJgaaKUOp6CrRhlqm+vkIQ2kqTCzm2if900q4kuhla32kghUJAM5vTlqeteu28njI8tMuV8rXyxxFw1inDlyWcSt1BJP2byAS24OoP5HXwqH86+l+NeHWsYwK6sXVALcByOESQ4NUk9RPLpNfNLzamXVtODKtCilSZ2I0I+dczoA000aBOlVAmgTrSoUUToJppM60p1pE0QKFGhQA7UKcaB12qq94g12WGHXuIvFqwtXrhYEkNoJyjqeQHnXVgOEIxq5Zs7e6DV685kQ0tolK/JQ5xOhA235VtrOHJwjhpnD+GbPOrvUi5WkpDpTHvLUCZzHwkgbCtVlB9n3COBDAHbbie0YdxG7ekNKWO9ZQBCYKTKSfeJ15ivLHuxpDoU7wxiYM6+zXuh9Fj8x61LW1ilvi+7xBg9ww6ErfQvYqCEyoD7uuYGfA1D9ofFOK8O49aX+D3TibK8aJNvcozNrUgwVJB1SCI2jaedQrN8e4Zxnh9wpxbD37YfCHFJlsnwWND858Kh5PSK2/AO2PDb5v2bH7RVuVDKpUF1pQ8RuB6Gu6+4B4J4sY9swhxFkteofw9YU1PijYeQiorAJpTWgcQ9kXEWFpU9h/d4rbDUG2MOfyHf+EnyqhXFs/avrZuWXGXUGFNuoKVJPiDqKIZNFMzIpvTxpw20NBtPZJwjhn6Mtcfule0XjpUWUqTKWMqiNjurSZ5TAjetCdCVJWgNkI3HeIBST+7oB56b+Zqidjd4HeFww4Aos3LiAFcs0K08davqbq3ShXeLGRBILhVzmMo5qOsH5amljUcFuhZcKUtKWtvZCUiEb+8QI1PjvO9Pey+z+5b+0LEZkKBKk9VlMBQ8I0FSLtqktoytIUQk90kHIseAUNR/s1xC4aW4BeOOtOz9gbhKSArllWnRXpr1rFXgNJfuGu8ebWQlUJDxJCtoIKveHkSfCue6t7dS03DjSlLBUfcBSfEkjURv1HjsPc2r8mSHnHVgAqHugb6n7wHmDMjnTZt0XC0JOdxPxLZBGx1ECRp5RuBsYlJeOZ1m7ZYy29w82laVShZBWgEzmExr1BMjeQardjw49bXjtwb0rvFQokJUlYA5ZDqIk7GJ5mrJlBvGmVOhSlAqDaVBCkjqANDvG07z4+5s5SUBsLzGUpWhMSdJ2PTcaxzpLYWdQ6HcRtEw4VLGaQ4heo6ifnz51wcR463FmhUgoKklRBBKikdfU1b2UNtKLTroIScpWpR0HmTtvoSfWsc7YUrbxCxuGXHMrjagtKRlSClUAwOZJXv05bV769kxylrz26vPG4xp/AV8y8u6eQtCoASDzE6/2q13F2kloEiM879ASPrXzHwvxrf4AtwwHmnUhKgrcQdCPmatNr2qkOtm6tHsskEoI2IiYPnWtucyy6xrwuGPGwYxiVs2gJccCUpJUtU6CP8T8q+XsTfbuMSu32c3dOvuLRm3ylRIn0NWPirjN7GZt7Pvmbc5g4SYKwfuwNhzI51UxMaiK8r/h6lQijzjn0oVAqBpGlQNilRNKgbFKKJ1oRQCgRNOiKaRPOKouPZa621x7hJdHul1QH7xbWB9SK3W6vf8A+pdJvLdtVnbobyOpBDyFFMwkj4pOwr5ow83AvLc2RWLkOJ7ot/FnkZY8Zit34t4PcxC+sbrFnri4abYSl9ppeVvvAIUrKBOvh0FavxFgTbsYxbNPtlN80vVIcIbfHqNFR4/OoPjTg234yatUM3y7O9sm1IaZdR7qgdTmGh9RPka4eI+LsA4ewO1tMMXb3N5buZ2bZhQKUQDAUU6AaiROsRzqnYN2s4uwEs48w1i1uD8a4beRP/VYEehE+IqCt8TcE4/w3mcxGzUbYHS5YPeNHpJA0/iAqCsr66sHw/Z3Ltu7ycaWUH5jevo3hvjLB8dSlvCsQQt5QhVhfHI95AnRfzPnXHj/AGecL48pRFsvCcQUT7zKQjMecoPuq9IPjUWM54e7Wcfw0pTf5L9r7xUru3f5gIPqDWh4fxZwnx62mzxTDS+8lP6t+2OdH7q0yB/MnyqCwHsosbDEu8xd5d822pcsdxkQ4kpIHOSdQRB5VebTDMPw+zTY4VaItrVJ91psGVHqTuo+JmiqVjfY5YXgU9wxiamXDqm1vNUk9Asaj5KrOcR4E4mw+/asrnCX0reXkbWkBTaj++PdA84jnFb2m2eCv/GKlRrkjpXUxir7TakXDRcZAyuJWkkeRGv5+VTpxT+CMBt+GsHLS7pTxuF53HGp+3VEZGdvd0gr3OsQNasaHPtEOqbbdeUgG3ZZVCGkR8U9AN1eJA8ZD2bCb1Zubc+zvBOQK1KE+GWYH0JiuReHYnYS4g+1d4qXXUDNnEbkTMfsgEdI1JxlL1uWQ4sIt1JzNqVeOZlILai3lBOpEfCmTJJGvQk1zPJvrcqQpCblpYJPdahSZ+8g76HoN/ipIYbdS3C+9dWYdWAE/McoGgSRoNo3rwxbGmLK3hpC3cqTlTbolbyo1CAN518/ICknTy46rRZZa7wsXTLatFqtSVJA3GZvUjf7uYV7d2LlpT9leIuGgnUL+7099IlJ80movh/HmL6yQtbzOfvDnSleravdhJGhBEHQgHTapz2a0u7YvqSEvBM980cqxoD8Q158634J5xHttv2j6F5VoccWohtwAJMjUpdTKToNjsBEQKkoCWVLSlSHjMwmZ8vWNaaEONEEKdaVl1WCAF7b6QfkfSi73yAorcgrBIgAbDoP7nzqeNid68ktLQqEkJWNVqn4R4eOtQ+Kvt3Cn8Of7kJSwFW7VzCUuR8RzKSAPujLmEzJKalLn223byPsIuEoVKnLb3gTzzNnWesHppXOu5tbxpQShDrcErQQVGNdxuBOuxGlZ+vTH+PuzrO73gfA8Qu32m1GzcbQkqeZOdtRMapjQienjptMG12X4qvE22G7i2XaFUu3QVo0BvKevKOp1jWtIUi1t8TeXZuqUhaE5k28Q2kEwlMa6zJVyiANZr3xzE//AM/wnf4nYsFzEFthSQ0yQUzISpQj4Ugkzt46ik73kM7K4F8LYAhi3w4YPbOi3SAhx0JKzJmVEKBIM7nTXblUc/wLgl4h1LGHMMvpAJKFOBIkcynUfIiqnw72mvILdvxOwb1pGibtGjyRHPUBfzB8TtWpYLiGFYpY9/g9yy42CCpSBKka7KmCn+L0q3GsSsmxvs7xSzCnLVpTje8A5h6KH5gVTrq1uLVYRcsuNLOwWkifLrX00EqSoJAUny2j8RyrkxTCbHE7dTF7btuIPJSZrOPZ9ply/HzVQmtR4g7MEEKewa4LcD9U9KkeQVuPWfMVnuK4LiOEu93iFqtkEwle6FeShpW2eI+aU0DSqgzSoUqIRoUjQNVXU2strSttSkqSZCkmCD1BrQuGe1jGsLShjFAnFbRO4fMPJHgvn/FPnWdUQYGnLatMt5YRwD2iGWkNs4ksEFpZ7i49CDDn9XpVT4m7H7+zUp3BH/akfF3D8IX6EaK+lZkCRqDtqKv3C/anjuDZLa/WMVsR/wAdwolxPkvf5zUFHvLC8w65Vb31u7bvI1KHE5SPHy8RpV04V7TcXwgtWmKEYnhySEqRcGXEJ/ZVudOSp20itOssa4N7QbMWi1NB87Wl4Al1J/YVz80knrFUfizsivbJSnsCcNw0NfZnYCwP2VbH/danFa/hd4zfWLF3hF0m4tXkyhDpkKHgrcHSIP0r2cRbrV3awbZ1X3XNQryO0/7FVbgZCLfhHCrcIdbUy0tt1L6cq0uhZKtOnvSDzBFWVFwsoLTgS8g7pcGarwNfs3W9VJJQNcw2HqK4StbtwVOIWcg90q2k7EiZJIHX56TLNEpAVauhMie5eMpMGNDuPwpq028w82uydJ+JMBBPp7p9azYId6ybcQhdt3yHhoUNEGDzA1BHlt4Ura/vraSlSVpSPfQr3Fo8Sk/jArvvsNeLYAbS6DoHWoJT45T+R9KNxYOvWYQ06h0EA51KlQPgo6H6VONGG8w7EkFu9aQVrTBKF5Vx9DH09KqPE/CybAP45bYp3jTCAkMPphSJIHunmSTzFWIWa3kLRehClCDkdRqNd46eO2njFVbibEEOtKs7Rtt5vZa3JyjqAAY9fltNawxuV5IxnljjO1zYTiTTtz3zjbanijuy4UAqKZByk7lOg0Omm1WPD12wUEtLcYQdChtZyxtsZj0is+tbdbLkNBxB6QVj6a8+UnwNSLOJLZWELMEazP8Av4VvKcvKmOXl7jQnTkebIP2avcIKSqF/dPrtPWOtMvnkWq2CrI2gtkFyRl+HQz6p361DovWsRw5bNykLQtHdupJ3BH08DyIB3oOw600y4tTrbP6tLiirLpG5kn1JqL1PJdSHSpXuoJ0BG28HTTnvXhdMWl73irhCStKlFCwIURyOYeR1+tQoU8wCbdZSD9zcfLlXqjFE5MtynJl1zASkfPUVLJfqzKz3Elb4Ui5u0e0vNX1s2ZzOty6iNhmTr0kGdPOpm4bbuTmcUAlHwqSdZ6yDp6a61GYHeMhTtwFoU2Gc2cakiU6eO+griub66fUcyyETIbSSP/tcW/fh+P8A7ro14ZbkHxX2XYZi6VP2zZs71QkuMoEKP7SNAfNOU+BrNrLg3iXA+JrFFst5jvHw2L+0UciE/ezEQU+7JhW4B3rXWLh5pYRburQpR0SJM+ld76b95I7+2SpRGUqbUEry+ImD5a1NP52Oz+quz8e4f2p992i4ZhfEl1hV7butMNqSBctgKCVEAkKR0Ex7vT4edW6zvba+tkXVnctPsL+B1pWZKuonr1BgjpVC4t4Gw7Ert27R39hevKU4teRS21qJkqUk6ieqT192ofgzhvH8F4jS4XFIsUpKnHGHZZuyNENHxKinRQCgJOldWOWOXyvHLG4/V84y4ja4ewhdysA3C5Qwyf8AkXHP9kbn0HOqhwhxhbY8hOG4wGheuDJK0ju7kdMp0CvDYzprpXjxFiPC/EmJXGGYqu5sH7RxTFriWYqadAMFSh90Eidue4qq3nAmNWuJW1tbtpumblwBi6t1ZmzOxJ+7pr00ME1rnpnq48Qdn2FvtOXNi9+jnAMykmVMnyB1T9fAVnOJ4NfYaSblqGuTqdUn15etbE1emxdaYYdcu27dCW3HnVfrlAe8sdJ689+ddfsWHYqhRt5Ydj3kgR808x5Vx38r+fjj75/3p7zTye2AH/74Uq1PFez5q9ustsE2zhkFxvVv1Ty+nKqTxHwnivD32l6yFW5VlS+0rMg9J5g+BArp17JnO848ssfFBTQJpGmmvRl0A0ZoUTtyrTJTR22ptGgcFKKgRprvzBq88K9qWPYGlLF4oYnZCPsblRKkj9lepHqFDwqiwTOmwk0gaD6NwHi3hfivKLW6OH4gr/17ghCifAzlV6fKpx63vLNKkPNB1rmpIkp8Rp+FfK4+EA/LlVy4U7SeIOHu7Y78XtkN7a6JUEj9lWpT9R4UG4ouQ8EtrcKUgyVaSk6xpHj4V1e1P26E96pt9hxQQDvBmIIOo+oqq4J2g8K8ShLF0o4VeqEd3cKAQo+C9j6x+VWN3Dbm2SHGYeQCFJIAkjkekfiKDst4gGydXbLUJDaxKFDwB5eU10e2KZX/AOXbKQo/8jacwX/vj9KhW3kNltKW1ISk++1rlVAEaHbrtyFSFtesONvoZKx7ohBVI8QNx6VPFeo3iXFwq0NpZufbKGV4gwUJjYedU+0w966vUMMtgrWcqArZPifKpLFb9t7FbkhtCUpcKQAIy8jBGo2+u1TnCbIzuXoQSgJyJzCNTvEabRyG5rrndOHz64uTds+/P6dtrgVvh9p3Vukkq/WOK3WfHwqs8ScON3CVONe68gSlaeQ5BQO/41oK1SyHQJMSlJ035VGvWye7UlRkHVSj16muG9t7XdJJORkdhfu2F2WLgEEHKoT9fzqzsKzRG3Iiq/xRhpbxzM2ZQtIO3Tn9anMLaV7K3J1Tp6aVuM11qISiZA9YqIcDWIrWgLUEJlJAiCZ0I30kEQY2Bjaut5p64cGcqaabUpK0bFR3HUHSDIgjNpMmHKbSkQhKUiANoiKtHXgDbbbrgcSSkNhAOup0jbnpUo60wFoCVqBVMDfWQNPnVc711lWZtakkf9edRmP8Zq4fabU8lu5eWr7Nn4CRIJUSOWm5B19a59mjXt/aPTDZlj8rQMP9ntUuOLVKzupIkAdB/kV0oSgglCk5jqrIfyrMbDtK4fvE5blN1Yr5BaQtA/iTr9BVussUssSGfDr5m5A1PcuBRHmNxW8NWOE5imWeWV7U2rMJ++JmF6H/AH0qPdtbQvFRaDKgIKmzlnw00rxOIus5ioKyj1HhXoi8QR9o2M3MpJ/v+dLhxPJ43GGuKMs3kg7B1IV9ajLiwxNptVu0czSic6GcqRB30gHWNamVuNBBcQpYISdEpOY6eG5qIbxt1C1d4hLgKiSDoR4T/cVx/kXDD9srHvq8r8nUS+2pEIdaU14KTE+ApukhQJBSdCk7VZEYzZvApfSWwRssZhQTZ2LzqH7dDZy65kHSeQI68/lXz5+Fjne68uui77JzKcetih1NuhV0oF/LKiREeH9/Wss7V14tc3jSlWjycJZT9k6NUqURJKo2PgatPaVxL+h8JNnbrCb28BSkjdCPvK/IeZrOcE42xbCAG1Oe02wBT3T5mJEaHX5GR4V9zXj44yOHK9qrnelV8Vb8J8UIJtnRgt+ok5FCWleY2G0yD6VRXkhDikpWHEpJAWnZQncVtHoAaVGNYoxWmSG1EUk7nyoA61A7b138qAozNCgVKjTTQOCoqzcL8eY/w0pKbG8LlqP/AFbj32x5c0+hHrVWpGaDfcA7TOG+JMtvjLYwu8OxdILRPgv7v8UedW57Cnmgl23X3qSPdUYMp6TvGvWvlMEjUE1YuFuOse4XUlOHXZVbAibR+VtKHl93zEVRomMXJt8ZuWlpCQp0rQQZlJM/48xWk8IOob4ds8qtVpKzr1Ua+Xr/ABq/vsVfxF+4UX33FOL10BJkgDkKv/BnaczhuFJsMVaeKmVHu3GUZgUnWCJ0IM7da99m3z1zFz69HhsuTd33s2Qz7okxHp+ZqMxe8Qm1WBMmJ8pk1Rmu0rArpIDeJJaVB0eQpEfMR9ap3GHHqHmyxhD4dcVIU+AYSOYTIEzXPx0LzeKbxJ8XKEynZJPMTXdZNpbSQRIOhHhWTYBx9f2OVrEmhesDQKnK6keCo18iPWtJwTiLCscSP0fdpU9GrC/ccH8J38xIrSO19ORxQJmNj1rlVqa77kBTM80aen+/nURiN5b4fZvXd453bDKZUr8AOpJ2H+YlVx49iltg1gu7ujJmGmwdXF7hI/M8h6TjOK4hcYpfOXd2vM6500CRyAHICuzibHrnHMQU+9KGkyllkHRCZ/EnUn+wqFJ86nFHbenNuqaWlbSilSdlJMEeopg1FKnFWXDeO+IbCE+3KuWxpkuRn/q+L61aLDtRbWlKMSw9TZH/AC26swH8Kv71mQpTTqcbfY8X4PfrbDWIMoVmByvS2R/NofQ1OO3BUrK+0l5sxCljNIPjv9a+dQfl0rtsMXxDDo9ivH2UzOVCzlnxTsflUsmX7RZ6+VvLlrbOD3EFvTdJkfI/3pzuJWeE4fnuVBtloSVqO58OpNZPh3aJitrpctM3OnxEZFfTT6VBY3j19jb3eXrkpB91tOiUeQ/OsY6NWN7J7W555TmVXe8uOEuMbgP3V9c2d+shErIAjlodIHgRUXfdnWIpT3mFXVtiDcEgBQbXE6aHTrz5VSZMzXdh2M4hhis1jdus/spV7p9DpXojyxCwvcMuDb4hbOW7oE928iDHUTuPEVymu7GsXu8Zuk3N8sKcSgIGUQIHh61H0HUDGnKjpyoGgneqyeKUChRFQKKRjLI5b0jTR+sH+8qA0qQo0A50RqYNDnSHxCgaR0psRQXvSGwqhRNI676+NEUOdAidKMAgyTQNBW4oPRKjAk/5r0S6oEKSopUkyCkwQfCvE0RVFxwXtCxjDMrVypN+wBlyXE5x5LGu3WR4VD8UcUXnEDyO/Aat2/1bCFEgH/sSfiPjUG4SlWhjXlQklsSaiwCfGmq8KXOlQAaClSNCinCjTRRrINKgKNAqVKmnegdTaVCgJNCaVI1R/9k="/>
          <p:cNvSpPr>
            <a:spLocks noChangeAspect="1" noChangeArrowheads="1"/>
          </p:cNvSpPr>
          <p:nvPr/>
        </p:nvSpPr>
        <p:spPr bwMode="auto">
          <a:xfrm>
            <a:off x="80963" y="-433388"/>
            <a:ext cx="1781175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316" name="AutoShape 12" descr="data:image/jpg;base64,/9j/4AAQSkZJRgABAQAAAQABAAD/2wBDAAkGBwgHBgkIBwgKCgkLDRYPDQwMDRsUFRAWIB0iIiAdHx8kKDQsJCYxJx8fLT0tMTU3Ojo6Iys/RD84QzQ5Ojf/2wBDAQoKCg0MDRoPDxo3JR8lNzc3Nzc3Nzc3Nzc3Nzc3Nzc3Nzc3Nzc3Nzc3Nzc3Nzc3Nzc3Nzc3Nzc3Nzc3Nzc3Nzf/wAARCACnAN8DASIAAhEBAxEB/8QAHAAAAAcBAQAAAAAAAAAAAAAAAAECAwUGBwQI/8QASRAAAQMCAwUEBQcLAgQHAAAAAQACAwQRBRIhBhMxQVEHYXGRIjKBobEUI0JSksHRFRYkM0NTYnKywuEmoghzgoM0NlRks9Lx/8QAGQEAAwEBAQAAAAAAAAAAAAAAAAECAwQF/8QAKBEAAgIBBAECBwEBAAAAAAAAAAECEQMEEiExQRMyBSIjUWFxsRRC/9oADAMBAAIRAxEAPwDEkSdLUktSASECjIQATAVHI+M3Y4t8Oa6WVTH/AK+PX6zR9y5EOKAuiQbGH6wSB3UA6+SJzsujgfFcIuDcceq6I6uRtg8Nkb38fNS4lqf3OgC4vfTokvZfS9igx8Etsr927o7T3px4fGQHRnxUUy00xIkcwAObvB4ahPtLX2DTfq06FNaGwBFyklodZ2uiVDodfDxyi1uKbDPTGi76WCUtzPIJ5C17JuW0Ru82uNPRUKafCLlCUVbGmtFkzJZ0nXjqg2QOJIaSPJGM5boAPFWlRm22ILHEnUeSLc8yT5JYbI4ek7Ke5AR2Ori4phTEFoHE/aRehqBb2DX2p1sbW628yjDWi5txRYbbGb8g13t0SbPvo23tT5bYojYGxIB8U7DaMPY8jR5ROjHEXTzy1ouTp3apJ4ejcnpZFhSG8qKyc9K9smvilNpqh1yI3W65SqEMWSSE+6me3WRzWfzPASHiBv7cOJ6AmyZNiSEghLRFSgY2URSyklUSJI6KTlw909BFV0sZIc4xuY0H1gL/AA1Ucpf5Q6m2eiji9B80z7uBOZzbAHwF7qZN8UVFLmyFR3RoEK/BAV9NE7DUSxCzHej9U6jyTQCOyOw6OxlTC+xezduHAt4f4XbQ05qKkBrmvjAuS081D5XZQ/Kct7Xtz6XVr2Vph8lL7aucfcubVT9PHZ16SLyZKZ2tpw1oACjsSgG4LgNWEeRVhdGFH1kYdTzAjiz7wvN02V7j09RBOJWg3TgjBYRcPb5pAko4bgySuI1sG/iUQxCBg+bpS4fxyW+AXrKNnkOaQoPaQbXOtuCNpJPqG/sTZxaQfqqenZ3lhd8SkHFq8iwqXsHSOzP6QE9hPqHbHR1kly2B7m9Qw280PkMzHHfTQxj6skrQR7L3UTJNLKbzSvkPV7ifim9eHJPaTvZLvipGOzS4hDccmZnfAJG8wxlry1EpHNsQFva5yiwNUqRrW2AeHO524KkhOTJJtbQ5ssdFK/vlnDR7h96TLimTSGkom2+kGGT+oke5Rh1Q5pitnXLidXKzJvcjT9GJjWD/AGgLlMkjmhrpHkDlmKJEihAt04ovJGgUAPXQKCIpDAiQQQIVHG+WRscTHPe42DWi5J7hzUtj9BNQ09FHMMpZFlczMCWuPpG45ak+SXss91NUVNe0WNNCcrvqvdoD42zH2KOxCWR0oEj3O0DrON9TxKipSnx0jTiMfyzjQRoloZho2tJc3KCSTYWRKb2NoXYhtBSwtifIA4uOX6OmjieQBsUm6VjSt0WvF8DbD2d07YQ126AqXvsQS4mzrdRY+5cezUZjwqAj6QLverfWUkuFU1TB+SMSdRGMxB7attS3ILgEMJDhp01VawNmXDILHhGLFed8Qf0kj0tAvqM6Xiwu42C4KpodFI0OtmAAPLj/AIXdVYPJjVJPFHPJHugHZYoS8yOPAcQPfzCjYMLnwqm3dQ95G8IayRmVzPeQQbngufFgaxrJ5N8mdeo8ZB7P4AMXrayKWQxthY4tcDa8nBoUE9rmuLX3uNDfrzWsdn9BNFS1MrqOQsnke8TZ22NjYADjyKzzaijfQ49WQvvbeucL9CfivZj0jx5+5kSEEEEyQkuNrDcyPytHTUu8EmyF0ADgT96LjxRokABBBBABII0SACQRokAOoIIJABEjQAJIAF7ngmgJjDWSjCKlzXNax0jL3Iu7kLDnbXzUZVOzTv8AFSxjjipWMLXF4s9pB9HLwPfe9veoWR2aRzupJ0WjSjEm7YlEjRLMoCvnZAHHaCpygH9H1J5ekFRFofY0y+LVz+kTR/u/wpn7SodmoYu4tpZnm2jCeGnBZ3RFs1GJmMbGx7M4a3g0HUBX/aV2TCKt/wBWF5/2lUHCmWwqnZoLwsbqbcQF5vxBXGK/J6Pw/uTJ7B217aFjMPp2SSOG8LnvytJJ4X62t3LgxX8rOo9zjtFEyUn5uWB+ZjnDW1uI0WhYVhxp8OhjuGu3Y9UcNFy47hzpqGQPeXlpDm3A0surHG40cc5NTsitnIIafCIY6dxdE1l2uPF19fiSsw7UYo245HIwgOfGczR3HQ+258lqez0W6wemZxyQtb5C33LKu0//AMwsHSEX+0V0roxfLZTkppyODnNDgD6p5pUEbXvOd2VrRdx526DvKekfDORljZTuDQDluQT1TEc8sj5XufIbknj+HQJCd3MmawYXH+HVH8nn/cyfZKVisZQTvyef9zJ9gojTzDjE8f8ASUWFobRJ3cy/u3/ZKLcyfu3/AGSmFobRJ3dSfu3/AGSi3T/qlAWhtBLyO6Ii0jjYe0ICxSCCCQwLqwymlqqyOOCN0kl9GtGpK5VJ4ZDIyNtQS6OJ8mQS2Nhbj5Aq4K2JjtQWFxu/II6clt23u/p9yhjxV1bgVRXR19RWS7gU9G17GBoOcWJbz00A81Shw1VZGmwSAgggsxhhaX2MR/pGIv74x/UfuWZjitW7GGfo9fJ1maPJv+VE+io9ly20futncRd0pn/0lVXZ+HeOp4rBwZA97gRcWbGf7i3zVj2/OTZnENeMBHnoo7ZGH5vFai36mjbEPF5ufc1q4tVHdKCO3TS245M0aJoETB0aB7ly1lt24dy7GC7L9y4qzRrr9F0wRxz7ILDP/BMtwtosi7SwX7TBjQS4xtAA5kuctYwJxfg8Dnetks7xBIPvCyftElfFtSZIzZ7YhlPTV2vvWyIKi9uUuY4ag2I70XDhxQQQMU8DdxX6HUeJSczvrHzSpP1cX8p+JSEyErQed/13/aKGd4/aP+0USBQOkGXuPF7z/wBSK56nzRcOKFxpqLFIKAk5Uq46hFcdUxhWQIQzDmURe3qgAZ3IB7r8lup7J8CfEHuw7FYifoCrjceHj109qam7HcFzCzcejBbe43T7G/DS/T3jVc61ONlODRiGdw1teynoIh+SmuNS3M11m0xvckjVw5Kb262Fh2e2gw3CsNqJ6p9ZFvCJg0FupFtPAqMDGQCamqYLTE5Q8k/NkXuLDQ3tZdmFpq0S0x6PE5aOmqqbD5vQnjG9Lmelw1aO7vVWAsLBaPsq+ghwDEamobDC9zjGHvILnkA8L/cs4WT9zNZtOEaVfn7hII0SZkBa/wBjjLYRUO61Lv6WLIPvWz9j7LYBe3rTyH4D7lMiokt2i3/N2raD62RvDq9oTuxsP+lMQqQR+lVBsf4WlrB8E12hxvnwwU8bS50tRCwAd7x+CncMp20uykLGMAa4scAOWaQH/K58q+ZM1hKsdFgjHoLgxA2ikP8ACVJRjSyjsSb8xL/KfgtV0ZMruBty0lTE79lUyt83Zv7lkHaO6+08o6Rt+JWy0LWx1OKMB1MzZLHvYNfcVi/aKf8AVM/8jVoiSsoI0EDDf6jO4H4pCW71Ge34pKZKCPBNy3BABTvFNS+sgYIrh7XWcbH6PFdOIvbVVJkhjma0gaSuzu4dUim9Q+Ke9EdB7VL7LS4OLdv+oU/8ikMBku3Q2y5238r39y6BlPqkH2pQY9wsGOI7gSlvDYR+4f8AV96G5f8AVUjFTzz33EEkltDkYXfAJ4YViTtRQVR/7Tkb15Y1BvpHoZuG4fZrYpCxzX5nXgIuOYsD3+xCPB5RWRup8YnjYKljxGzN6Tcw9C1+B4E34clZRhFEXXEVj1bM8f3J+PDKaN7Hta+7CHAGZxFx3EleRiw5E07/AKbyyxa8mRdp04i7QX1Y40WFMaz/AJj3vt8b+xUCKnM1JUVMvCMsa0/xOP4A+atXanMXbaYozNpmhabdGwtNvN58lyz4XJHguG0LW2mrZRI7u0PHwau9Salx4O7DCENMt/8A1/CCwrA8SxKkmnYwCJv03mwaNeHMqpnitSm2gpcJw+fD6aF0koJYb6NFtNTzPBZaeJW8abb8nFqlkUYpqo+AIIIiVocYYF9FtvZMzLs5C63Fz3X4fTd+CxONjpHBrA5zibANFyT0W1bEYdXtwamw5rN09rfn3DXJdxdbvd6XDz74k6KiWGtAxav+TU/pMa4GR44NB5jvIuB58lYsQh3eFsbYD52IWH8w/BO4XhsOHxBjWnTU63N+pPXvR4w69NE3/wBwweV/wWdW7ZSfg6afVpPco7E9YZB/CVI02sZtyCjq/WNwVohlfxZxw7FW1fpCnqG7mY/VcD6J99vDxWMdoLr7U1RvcZWa+xehK2ljqI3xytDmvuC081jfaFsjPBO6tps7zlsR9do/uAGo5jXrZpgZ4gj66+SSeKoBTvUZ7fikpR9RngfikJkoNNTesPBOc0iUXcgY7Si7T4qw4RjMdBS7p9E2ZwcSHZg3Q8vUPxXdsJsDiW1dFNVUdRTQwxzGJxlJvcBp4AfxBXuk7DpyAajG4mnmI4CfiVEoqXDLjPYUT865QPm6GMDvmf8AdZI/OOurCIhRxyD6TGmVxI5j1j8Fp8fYhQ2+dxupJ55YWj704OyWhw3eTUGK1JqQw5TIYw0HlfS49iz9GK8GnrSZmNJLjsdNNJhtFEYQ857QNc5hJsAb+PQrkqcax6BrXzgRMcbNJpmAE8bcO9aBh2zsMVWcLxLFo6GanfmbVU0oAmLgDa7gRfVptx1Vmj7OKLEKYR1+Jz4hE03j38ZvH4OZlPsNwO5RGKb5LlOkX5hd9VvuTo4agLkZ/wAs/aS3SNiY6R7SGMaXOJPIC5XNCZi4mE7Q0/5U7R8SY4Zo21Ti/wDlYALe4BTFa9smLsDbXgpXu8C4gA+5cGzjXVLq3FJv11dK+QH+Eu/ErgfijS/Hq9pBbGxsEBvxIvb36+C6ocR/Z35G5tRXUURsOECpkmnrJjHFJI52nEi/Ek6AKlVzYmVk7Kd+eISEMd1F9FYttWyQfk+ESOyupmlzb6HhYkKrI08JK5SfZzanO8jUX4DRHqEEuFrnzRsYwvc5wAaPpXPBdJymp9nexhdDFiFQMskjQd4bXiaRwaPrEc+V1rWGxwUUW7p42tDRZp6LMaPbTFMNpWQSbPSgM0zem2/+02Tg7UHxNvPguRpNrmpI4eLFG3kdl8rMRlFXMxk0sYFwDoRq3l4HVdVe5zqWkuczjM0k9fRKz1vapSuPpYPm8Kph/tU3QYt+eFJFLuJKanhkIyGW+Z2mtwBwUyTKW2i80gO4ebH1VG1vqi40Lh8VX8bpZ6DCqv5HPPDIYX5HNkNw4NJHPqk0NLLX4NTV/wAomfPIwTl28IBzHMNOHTlyR4FRLVNa6OV7Q+QDOQ35hxt7QDp/hMyNhxOlljlJk1s6zHMseItcDUW4qBxPtCosIqvkeIUla6djAXPiDSx1+BHpBcT+1TAnCzoK9oHG8bbf1J0xIpO3uyr8NmfWU7fQJzPDRo4X9do5crjl4FUgjVattHt9s7iuFS0wjrM5GmaIDiCDrfoSsqPHXjzVK/IMN3qM9vxSEpx9Bnt+KSqJQEmT1glJEh1BHFAzff8Ah6A/Neuv/wCvd/8AHGtaJyjReduzHtFwzZbCqmkxGCqc+ScSN3DGuFgxjeZGvoq+Q9t2zDrB0OIt7zA3/wCyz5tlvlI0y+gJ5pRADNdQs6PbNsoRfLiBDbXcKe4F/auqLtX2cmpnTsbiG6YbOf8AJuB81RJP4pgGFYjpPQwglwcZAzK5p6i3PQaqUpGMgp44Wvc7dsAu91ye8nme9UKTtc2TJP6VWDu+SONk07tY2T0y103eH0kn4KKLSvsZi7UNk+dfIP8Asu/BJxTtE2drsKq6PC8SdJXVMLoYI904Xc4WGpHevOxCsGwtPvtoYpC05YWl5+A95Wf+aC6BTbZf8Uq48IwUNh4mHcxac9B8LlUZ8xOGilbe7pS9wHM6NH3qS2nrzUVMdMzVkDbHvceP3BJw2gccep6d7T81kfKOljmI8yAlJ2+D2MEVDFul2+SJ2urxX4vnYTu44mxM7w0Wv5qDXdi0EkLqeSQW30Wdg5kXIuuEn2Loj0eRmSWR0BLhlfDKyWJxZIxwc1zeII1BSEFRkXGh7Sto6QHe1ENW3UkVEQufa2xWm4Ji1bW5ayaio5N9CwGPM9pFrn6TCDx68lgJ9U26LatnGTNo4zEyp9T9hiYaOH1XcFMnRUVZLV20mzFLKyHG6GKlc+4DpqZr2m3eAVLbPGhqWb3C9yKKSQui3LMrSL8QLePJZD2lvl31EJPlN/SI39S2Unhwy8E/R7cVWF4Ng1HgFRklgjd8qEkIcL6EWv35vclV9B0zZNpfk5bA2e2Z81o9eeV3npdcux4adkaJg0MdNuyehY4tP9Kyes27xjE6qj+WmneaaXeN3ceQkkEG+vCxKdl27x7BjUYbhvybdtqZWtaYC93pOLuv8RSS+ahvovtZDge/lfi2FQ1VQDbM+BjiG20GZxCpeLbVbMUOL5IdmonNhiexzdxC0OeSwg8DwDXean8OxGvr8IFTLHiccxAE2SKOJrnZRe2fW1+YFlku0JccbrM+Yu3muchx4DiRoqVdCapWWKt28jka9lDs7hVMCCA50QefHQBUu90f3IjxVUSKd6jPb8UlKd+rZ4H4pKBICS5pdwRoIGI3buqMtPPilBHdAhOqU0kAgG10SK6BiiT1RElC6K6RW4JWjZGUYfQ12IO4gbto6u4j3qrX68FLRVBZhsNMDYFxlf3k8PIfFTN0jTTw3zol9m6d2I4qJJjmbHeWQnmb6e9WagEcDcWxN/rOlsO5jQL++/kuDZiEUWFSSyWaX5nyX5aaDyPvSZa6NmyG8mBDp32t1u/N8LqEkjpy5ZZJUv0Q/aDlbidIxoAy0jBYctSqspLGqqXEa+aqlcAQwENPIXAAHn8VGE3Wq6OPJFxk0w0aSCjvzTIHqWB9VUxU8YJfI8NFu9b/AIXQwQ0TGOc9zo2akPOq8+RvfG9skZIc03DmmxB7irFh+2GMQB7H4pWWEZDQHXN+SQ7ZaO1HD43UVPWQh14pC14JOgP/AOe9ZtHK6N2ZthrwKkMU2gxTFYhFW1000dycrjoeetu9ReiYjqbWyNqDMA1pvqB0V0wOh/Km1kc4vujEyZ/HjkDfO6oKkKTF6yhdFJSVUkMjBYljyLjTj14JNDs3gUtMY93d+gvclYrtjSOodoquJ97OdnaT9U8F2y7b4yaNgZidQJC92awaBbTuVfxHEavEqj5RXVEk8tg3M862HAIQMYuiuk3R3TELd6jPA/FJTsbQYZHZ2ggDj4plAg0RQuiJQMUCiPFEggQaJC6K6BhoFFdBABXUrgsAqqqKJ59AnM7+UckEFEzfC6tonMXxB0OHSQtFjM9zTb6o4rgxGoMjKejGjII9R1OW5PkAggof2OrCvlTIesD4nt1/WRgnwJ/wuVBBaQdxRxZfewhe6mqHEqSOmjgqcNppywWzkZXHUniEEFRmdDZdnp3EPjq6VxHFpDwPvSZqbBYbn8oyPbyyU5zEe2wQQRQ/BwznCchEDKxzraOc5rR5C6jiDdBBAjvoY6QxXmrhDIeLTE4jzCfMVFY2xGMnpupEEEqGclXuAxoimbI4HWzSD7wuUoIJgwtUL2QQQIUXi1hwI180LoIIAIlC6CCAAggggQESCCBgugCgggD/2Q=="/>
          <p:cNvSpPr>
            <a:spLocks noChangeAspect="1" noChangeArrowheads="1"/>
          </p:cNvSpPr>
          <p:nvPr/>
        </p:nvSpPr>
        <p:spPr bwMode="auto">
          <a:xfrm>
            <a:off x="80963" y="-762000"/>
            <a:ext cx="2114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320" name="AutoShape 16" descr="data:image/jpg;base64,/9j/4AAQSkZJRgABAQAAAQABAAD/2wBDAAkGBwgHBgkIBwgKCgkLDRYPDQwMDRsUFRAWIB0iIiAdHx8kKDQsJCYxJx8fLT0tMTU3Ojo6Iys/RD84QzQ5Ojf/2wBDAQoKCg0MDRoPDxo3JR8lNzc3Nzc3Nzc3Nzc3Nzc3Nzc3Nzc3Nzc3Nzc3Nzc3Nzc3Nzc3Nzc3Nzc3Nzc3Nzc3Nzf/wAARCAElAF8DASIAAhEBAxEB/8QAHAAAAgIDAQEAAAAAAAAAAAAABQYEBwACAwEI/8QARRAAAgECBAMFBQcBBQUJAQAAAQIDBBEABRIhBjFBEyJRYXEHFDKBkRUjQlKhsdHBJDPh8PEWQ1NiciUmN1SCk6Kys8L/xAAaAQACAwEBAAAAAAAAAAAAAAAEBQACAwEG/8QALxEAAgIBAwIDBwUAAwAAAAAAAQIAAxEEEiEFMRNBUTJhcYGhseEiQpHR8BVSwf/aAAwDAQACEQMRAD8ArHgTIoeJeK6HJ6maSGKpLgyRgFhpRmFr7c1xZNP7Gstn4inoEzarejipRJ2qqmoS6yCh6cgDhM9jX/iTk3rL/wDi+PoTLli+084loEcnXErqTvrDMWtv4EYxtsKsoHnLqoIPulT5B7IMuzFczWtzaqp3pMyko4ysakOBbQT5kHHfJfY7lVTlctRmOd1EU9PNLFOIwmhSkjIDvuLhQfni1cvghpajMzJGSJczVhb8xRLH64UTVtS5Rx+JTc01SZTpFuagmw8yD9cVa1scSy1g9/dEyo9k2XwUck/2jV6kydswtpW2sC+nlywRy72NZRLWZhHU5tWCKKZKemKKgYuYlcltj+Yiwty54sSskpp+DZpQg94fIWYNbfszFy+uAfs6zD7WyutFYrvTVNYRHUiT8fZoCL3uDtt9MWa0rgTgryCfSVPwvwBHmtfxPSV1XJH9iJINUKi0jqXHXodBwT4D9l9LxPwhJnVVX1EExaQRRoqlSFGxN9+d8Mfs6p3pK/2h08zmSWMzK7/nsZN/nz+eHD2W0zQ+z7IolQ6JYXeQ+GrV+5x3eZXbEVvYvQrV1CvmtWKcSQLTvoQlw/xX9OmJB9iuS/ab0wzurMUcBkkIVNSG457crXw9zVuqi4YSx1Tzx6r9dCkfuRifE9D9v5mY0fUtN/aib949LfLGAvY4+X1mnhYGTKro/YtTLn1ZHmOaTnKYYI5Ypo1VZJC9xY3BAtp8N7jFccccPf7L8TVmUpMZkgKmORhYsrKCLgdd7fLH03LPJHm0sckOuhemj1MNuyU6rX33/Fyx86e1fK5Mr47zKCWd6hXKyxvI120MoIX5cvQDG1Vhckekoy4AkT2c5vBkXGmWZjVKzQxOysFNviRlv6XbF8TcX0McdQ9FTGnmmZXZ1KjUQbkm3MkXF8fMmCC51mSqoWrfbYbD+MVvqscgo2JpQ9S58QEz6Mn4yoCTIkL6WnjnJ1jkLD+mFDMc/p5KbjylVGD5hGsqd4d0GO3/APOKeGb16x9mKhtFiLbcvDHSlqM1rapo6Xtp55l0FI01Mw9AMYpRcp5f6TVrdPjhTLvXi+lbh1IBG1m4fMHxD4ggF8CfY7xBS5dwqaWrg7ULWNNGQ1irWA/p+uFTK+CuJJVgirZvcw6GOOIrrkZeVgqj/S2ClLwlluTrPTVWd10coO8MMSljt4b6T6kY1NVwQndOKamcAKTCfs34lgjzviqvrIBLHmFUSY7i1izEjfmLG2HWn4yoaQ0tNR0vYU0AdjDGyquk30gAbAC/6Yqs5BltEkkeX1ecxs5udUUTAnzsT+hxGfhbO6tpVybMo62XT3qcgRSlQdrA7HmdgcYsjuxKWDEINAqQNahljzcTUktbk1MiMGoWad7sPhLbD12ODE3F2W9vNLFR6GmiZJGBUFieRPjj59zMcQZJXumaRVVHVOBcTR2LAeG1iPTEP7ZzG1venIsR064qdLb5P9JmLtORyDPouTjTL1mmmqo7UQp1jlu4uNJJv+uKG484j/2r4nq82WEwxyWSKM7sEUWF/M8/n5YEzZnWz0oppZ2aIfh/nxxFwTp6nrB3HMGuatiNgwJ5jMZhv4A4WOd1Xvdav9gibly7VudvTxwSAScCYzThDg2fO2SprXamoL/GB35PJR67Xxc/D2W5Fl9MYMkp/dJ/gZ1csX2sbnr9fQdMRJoI5Iqemo62mpJZpuw7zX7MBbnYbg2K+AHz2W6uf3LMJqLLqrtVhtG8oQpZhcEDcg353BOM7rBXz6TSqtrXCL3MzMZqqTM5bSSLKj6TIrkFbHkCD/m+N6ekSNeVydz5nHtJTiOMbb+eJVxhBq9c97e6eo0+mr0y48/Mzg1ZCJGjaGYsGt8HO3nj0QwVkOoRkhTsJByNr7fXnggp5bHlj0jC827e3BhJdSMYkLM6mrrcrbLcw011Pe6JU94oeVw3PkTz+RGKuzvhyaijkqqcE06ndTsy/wAgf1xbbxhhYgHAyupCQShAYbi4uD5Hy3P1wz0fUmBC2HiK9X05LVL1DDenrKZx5gxxHli0dSZadDHA7fAR/dt1X08MB8PgcjM8+QQcGS8poJs1zKnoaa3aTOFBJsFHUk+AG+Lpp6NqPL6TK8rhc3GgFBubAX+ZJG+K69m9KrV9VWOu0EWlSfzN/gMPb5lLR6JafUsjI6mS+4Bty8Dvz5+mLWDbQWnV7xg4e4BjqIjXZ+88UatrNKO5qUb3c87GwNtuW+FHLqaFGb3VCsBZmQE3IUnYE+lsb0PEmcSUFXSS545RzpNLMNTSI2x0vY2tf4bjb6Yk0a2iBHXCbWuFrCrHHSKwWa0/CSCbCy88dIKfWNxe+NYlLSAYO0FMNNyMIb7vCXMI1d+04mPR2Xl9MQ5YmRrc8HMzoa6dgaCphhULazpfffy/6cQ5aWaOELUMryi92UWB3wtrv4yWz7pKrgQDmCjyxykTUpHjjvIpViDjk2D1PmIwQ55irxBlcVQjlhYOND+APRvkcVnVQSUtRJBOpSSNirBhbfFz18QkRlI2ZSCMVjxjGwzJKlt2nQFifzDY/sMen6debK9p8oi6tSEtFg7N9xGPgCJjk0zRrqklqdIA5mwG2DdXDMaWmBhKdsSyGTkQWte/ht+hwC4LYnhqYL+GoYNty1KP6Xw7Zhm4zbh+GSomjSpp5gnYquk6AN9B672NvW2Hj1mygKIsU4g2XLsuhoUaGK9SjD78k3bnzF7AeQ/XnjtT7Ri2BxmdpBFJKLGRRpCgWBNg364aIMoj7JC8znujkAMee6sFFgCjHEd9NuSqk7vWRqIapMMtOLRAW6Y8ocoo0QECRj4l8dpEEbsq7KvLHmOo1sAG8oFfcLH4hMDyxDzBARe29t8Qa3PJaSsenFA7qrAGTtVA5De3zww5dElZQxS1NPoZ1BKMd12G31wvo0NruPLM0KtSA7djEmtFiTiGx2xYc+T5cylnpUPjuf5wIbJ8vJ3pwB5Mf5w5FJrABMNo1yEdjEqo3X0wk8eUEaZTS1qSqW96kjaOxupIuPLlY/MYuSpyPL+yduxa4UnZzimOOVkFCpLdxq1yii/TUvz+Dn6YcdJObCPQTHqVyW1DA7H/AMmvs5rFVa+imXXEQsug9bbHlv1w5aDDD7tNFTVcUzl0nZ2WRLAX5eAAO1+XW1sVVw5mP2XnFPVEkIraXt+Uix+nP5YvmLIJa6KOrySemdJGAlQkqmqxJIPNTa1wAb32tuB6eqwBcGJRFSry6SGmqpzGe2onAmF910nV+w38LYcKVlkp42U7EC2CUHByshjlnJpGRyyILNrcEN0vyPIny3ucLvD0kiUz0VTcVFJI0ThgQbqbftY/PCLrA3MriG6dsoRGahe8duoO+PapCHDjlyxFo5dEmknZv3wS2cWYAg8xhLdSL6innMbBtbMjyZDQV9QZJaZXkY3Llm8vPwAwyRxiONUXkosMLlbntVR1tRTRUVN2cZsrNUqpbug8r+eDdHUSy0Mc1XD2EjLd0vfSfC+OaXSHTrlmyf8Adptatu0Fjx5czark0REdTsMDcdaiYyyX/COWOXPHLG3GaVrtEg51VJR5bNM7BQqkn98fPvGNVJK9BBI93jpw7DY6S5L2/wDlf54tD2lZzGYly2OUKJAWlboqDc/UiwxSeYVLVdXLOxv2huL+GHXSaStbWn93b4CZatsAJOGLe9jnGkSI/DWbzNGswC0c9/7tt7AdBa9wfLFQ43ikeGRZInZJEIKspsVI6g4bAwKfQed5vnHCOZrPPJrNRKXlKf3VSgHxBTujD4SL7d04FZlxLQ1WdxZvSRvD7yBFVo26BwO64bzGxvbkDiDwzxzk3E+VLlHGNoKuNfuqte6HIHxAj4Xt8j9BgbmGVSUFXVU4mgnpyqvHLGRaYHkwtt+YG3XEvqrvpIPebVPsbMsNGV0DqdjvtiZT1ekBZL+FxiuOGuK4qaT3Gse8QOmOa+3p/jh7jkWVQyMGU+GPMW1WUNhxDCquMjtDlZl+T1U7SzUizSuSSSSN7W8fAY7yzPJZSbKOSjAWpyZ56iWUZnWR9ofgVu6uwG2/+b44S5NoW75xWLz/AN4d/wBcYs24ctCFqQgZft8YYqpXhppJY4jM6rqWNebEdMLGd8Vy5bBaegeN5Lqup7G9hta18cq/imny2Jcuoqg1dWLgvK9rczd2Oy/v5Yq7jTO+0zB44az3yoQaXqE2jQ9ViHh/zdcFaPRG45Yfp9fX4SjXV0dxkzhn9aK+aYz1iLNI15D5dF8rYW6mKKFwscqSgi5K7WxxN73x7j0CptAA7CAW3LZzt5PxnmMxmJmUUqVua0VLISqT1EcTEcwGYDb64tB5Etgxk3FGb5PIjUlXIAl9KsxOm43tvtix29m+QyJmrJBmdP2AYRLLKO7oV21ct1bQAL2t9MTMy9mnCOWGSaqqqz3SOKaWSQ1Fgiq8IXkh3CyHpubcsSSJNZxnSZ2qfbNBD2yjSZ4ogjt/1FbXPqDiblHECUCK1Dm8Cxav7qpY7D6XGD8fs0yJhSrFFmM8k1KCv3wQSSFIWBvoOi/asoBuLgXIxHTgPh0lIWgr+1MixmT3oW3ojUXto8QRz5Y5YFsXa4yJdLGQ5BnSo9oc5keN8yy2EKPijDyA+lrXwOz7jLIpKF0SuznM6xgCLBaWBfEEC7EfXB9PZXw/JUCHta1NMAbvTD7xl0kkd3a4LW8NOFHgTg2h4gy6iq6qOrZXrp4qkwOFAjSDtBa4sCWsLnA6aPTocqgzLtqLTxmJ9RmlVMCqv2MRuOzi7oI8/H541hrIUVQ1HG9rC5PP9MWaOAeHooZlkWtaphhr2KCYgBqeUIDdUJOrUp2Btb6SK72bZDCJFpIa+aU0LvGpqAE7VeYLaNjboe6eWrBJ57ytdjVnKyrffqf/AMhF06/4YhzOJJGdECAnZR0xpjMcAAnbLnsGG+wmY6U+jt4zISE1jUVNiBfe2JWU5VW5xUPBQRCWRE7RgXVLC4XmxHVlFupO2DQ4F4mhmjLZesbCQIuuphHe1KBzffdlHzx2ZjvPamaKVmkGdZse3A94EjSNqCja5t3gGsBfljY+4zq8TcQZnIrXBRhI2oEjp15An0HhiA3E+cEteSM72JEYIvv1+ZxzfiDNXZmaTdkKX7PoTc/vgXZd6/X8QrfT6fT8wmklGkSEZ9missRijYGQWjNu4NvhNjsNvpjRDRsHIzzMkCObPd9xosD5HT3fQ25YgpxNm6ABJFAAA/uh0FsbLnudVd4EBlLqV0pBckEWt9Djm20ef1/EsGpJ9n6fmTXMKzxq2d5qFjTSGYSAqoHcA22FyR9caUpoqemlp4M6zGCF9zGmsK913BUCx32xMSHiypi0mnVFuD94qKdjcczfniR7vxdHayU7W6Bk/nFDbj9w/n8TVaCedh/j8wcJaVZVeLP80MrMwMimS4DAlvMkkJfx5+mGamVZ1fPs0Rhqj3aTvIQO6w8Cefpyx5XVPE9On9qpnVAVYMsII25bj0xAm4mzSWOSOSWMpIpVh2Q3B54uviNjBz8/xMm8Nc7lx8vzA23TljMe48wXAoa4brKjL6mSalnencxFS6yFNY1IbX0tyIB6dN9tz7cQ5u9lOaVOolbK1QbjvI+/3XO6L+mE+irXo2ZlGq4tbtHW3zUjyxK+23u33NtXMieXwtf4ufniSTtJS0MVySukagL1LAsR4fd+XLzHLGlXDSaRHRBpZnOlOymL736goOm22I9XmIqY2U0yAkkq/aSMUubm12I3w+cL5HFldKk8lnq5VBZ+egEch/OB9RetK5ML0mlfUvtHbzgzJODNhLmzm/8AwEP/ANj/AEH1w30tLBSR9lSwpEg6Rra/r446IMdlXCC/U2WnLGeno0tVAwg+fnNFGNtJx0OlN2IA8zjztouWsfPAxYzbdORBHK+A2b8N5fmaktEIpzyliFj8xyOD1g26lWHkcc2XGldrIcqcSr112rh1zKjzrJarJqjs6hdUbX0SrurD+fLA7Fw19FBX0z01UgeN/qvmPPFV5zlsuVV700wuo3RwNmXocP8ASavxhhu4nm9foTpzuX2TC/A+aRZNmE1VLR0lYr07RmOo2C3ZCGuVIvtt8/m11XGFGZAkWR5bTqjKZNMgu6612/u+WlT05MThByTW1QwiRiwQm6CS/MfkIP8Arg3Ek3asQsya2NhoqBsALb6/n88GxbBXEFTBmGY1FdAIIoyI0WAMSRZQptYD8t+nPFi0DdrQ0kgPxQodv+nFeV8UKUhM0PZzONSyPFLdydzuWI/1OHbhKcVPD1IQbmMGNv8A0nb9CMLupD9Ab0MddGfFrL6iHYhtzx52jOdEXLq38Y1HK2/LHTLSGXQ3K9sIyMAmPLG2zpHSXNzv547Gj23Bww5bliSIHPw+OCDZbCV5kefhhTZ1La2BFz6wA4iK9MY21JcN5Y8EgcG+zDng9nFLHSIzysqr0JPPCZX5ke3ApV072Lkb4ZaVjqRkQmvUKwzmTamZIVLSNpHTzwl8b1MdVSQPos6SWVjzIsbj9sFp3aRiXJYnqTfCxxXMNdPADuLuw/QYc6OkK4MG6hfmgg9oHy+eOnlZ5lv3bAdmr7389sEDXUJDhozZhsfdYwQb72s22OvCH2albM2bUPvkDQEIg0khg6XO7rbu6he+xN7G2GLiY8OVeWT0+S5EaStEgAmbQF5gnftDba/TblhxPNRabMMvK3MY1Hp7lHYfPVg3wNXUsdRJl8DyESjtE7UBTqHMCxN9t/lhXXLKpmskEd7kWMq32Nj1xwgqJqSpWWJtEsTXUgDYjGV9Xi1lYRpbzRaHEuJT5jGUrrFOVJ2vtvgfkuZwZtQpUwgK42lj/I38eGJzjUARsw5Y82yFSVaeuJW6vcp4Md8mq1aBYwTceWPcyzhqaQwwoO0AuzE7D0GFOjzIwECQ6COvTAutzt6iWRy+osxO2FadL3XEkcRBqNM6vxJme1zVDapZC7eJOFy+uUv0HLzx0lkec3kJUE8upxyd1jjZ3ZUjTcs2wGH9NQqUKITRT4a5ac55Y4Y3llbTGoJY4RK+pasqpJ3Fix2HgOgxPz3NjWv2MFxApvfkXPif4wIw2oq2DJ7xbrNQLW2r2EIZPJEk5LlFbSe9IyAHcbd5SPH64JNJB2cimWLSbi3awgkbX3CXOxO/r4YXce4IgMKPS5ctMZWkvIoI0rUoSSNgR3f0xAqDTEr7tHKot3u0YG/0AwV4QyE8S52mWCcw6o5JNfZ6/hUtYC43NvHDgvslmIpf+26cmrm7GBliujtaRtjq5WiO/mMSSIOVZnU5VVLPSvY8mU8nHgcWJk/EVFmqAB1hqOsLm30PXA+D2apWQU8tDnkc6T07TI/uzaDaREADAkX+83GxFuViDjZfZkJHrDSZ5HLHT1EMKt2BBLNIEe4vsUuCd9wRyvga/SpdyeDDtJrrdNwOR6Q7XSdnTNqA72wuMBx8N1VQB8rYDUFFm1RJnFJDmkh+y3VQrLq7QtOsIt4fEDhiq/ZxVzV81JUcShxHPBCrGI98zadBA1crmT/2/PA1WhZBjMOt6qr8hYFr88pKO66xPL+SM3A9Tywr5lmtTmDWlbTEDtGvIfzh3T2Whko5WzpY0qamSALJThWLL2oAA12LExWtcfEN8IeZ0nuGY1VHraTsJmj1tG0ZbSbXKsAV5cjuMGV0InIHMW3auy3g8CRcZjMZjaCzMdqOAVNXDA0gjErqmsi4W5tfHbJ5YYK+OWqo/fIgGBg/MSpA+hIPywwDOcn0EnhOPUSSSHYC3e8vMfS/pmzMOwzLKAfOdct4ezXK65ZcuzKhDzQSp2mq9o2Sz3BG2zEYLxx8V0UFJBFnGXiKgYPTDSD8AdAfhudnfbf9sLlZnOXSUrIeGoYZCmkSg6QDptyC+O/j59cZNn+Sukgj4bp0Lo6gma+m4IBHd6XB28MZZu/2P7lgFjNTNxbBTQ5dS5zQKIKdUVVRAdJYBe9p7xHZJYnpYY6y5xxsJAgz3LrTSICkSqEGoAA2C2AGn5G564Uhn2TrKrrw7T6RGVK9rzbazX07cj9fr1PEGQlDbhem1kn/AHxsOVunkcczdnt9v7ncJDWXQcRUub1tZS5jlC1VaBJNeJDG5Eq/hK2BD2Ow5i+O8s/F7zCtqM7oWmD07B2sWLo33ZPd5AzNz6c+mF77dyjQv/dWA6dIvrNiL7/h6779McabPMnhg7KTh2CYiR3DtJY2JBA+HkOX+TfoNv8Asf3JhR3jXBUcWhjEma5VHFAvadn2MfZnV2vc0hbWOqS4t+L6Asy4VzevrpqyuzCjkq6iYtKxktdmaxOw23+Q+mINVneTVFI0KcPxQvsUdGF76gTc6b2sGHXn5Y6txJkwkR4eGaaPTKrm8ga4Gru7r11D6fSZu/2P7nMJAOY0jUNbNStIkrRNpLx/CdumI+GpeJslWMhOGaUE2HecMPPYrhdzOanqa2WWjp/d4HN0i1X0jwxqjMfaGJVgB2MKcK181BVyPSVHu7tGVdyY+Vxa2sjfnhmHGOeOo05mRsoRv7MCBt1ve9gR/qcKOQxV1RNJHQ009S6R6isTAaASASbjxI+dsHZcn4jaL+z5HmIZmDq7Mrrs1twFAIvt5G3pjSVm2e5/mGdZe0WZVplgBEwC9gjagD0DXtY8vPCpVPT3X3R6g7m/agD6W+eGI5Hxkza/syr37oYQKN72sPO4wuVNLVRVcsFTFItQr6XVhuGvuDiTvPlPaOCqralKelRpJXNgoxa3Cns9hgRJ8zInlO+kjug+Q64mez3hOLK6JampQGqkF3Yjl/y/zh6RSxAUb+GEOr1rWHZWcL9/xGNdYqGW7/aBajKqSHSFhULaw6WwKr+GcsrlPbU0ZJHMrv8AUWOHebL0anOu5Yb3BtbxwMeisLoQfJsCLvHIMr44J7yqc89nWhWly2TQR/u5DcfXphFr8vqsunMNZC0b9LjYjyPXH0O6Mhs4sfXAjOsjo81pmiqIlbwHKx8R4HB1GvdDh+RKtUlnbgyhcZgzxJkFRkdXoe7wOT2ctufkfPAbDlHV13KeIGylDgw1w5UVFNUFqd54SyEM0LSrrsRsez3IH9fTBqLMMyhGhcwzACPe3bVQ/wCa23IfvzwJ4TpsrnrJRnSVxgMR7P3JgG1Bl+K/4bE/phgNDwmkQMkWfEC2sK6gX2vufAb/ACA26WlZDFfmmtilTmCvI+ksktSSAFsCeV7c+f4gMduE8sXOOLGqHZpux+8k1l2vJy3L7k33xB4pg4fo6VY8r+1Y6tpASKlxpZLMGtbrqA/xw5+yKi05fLV270khN257bf1wHrrTXQSO54hOmXNmT5cyxYkWOMIvIbYI5fENOs82NvlgdqJuFGo25+GDVMuiFRfl1x5+teZvecCbSMiRnV129cBu0UuVsQb8jgtVwuQrEEoByA3xHWiFRa8JF+pFsA3au9L9irxBgvEHzRK6kEXGBsiFGKthqfKgFHZym4H4xf8AbAfNMtni0uF1b27pvhm3K7pepiDiKnEmUw5tl0kMyggjn1B6Een84o6uppaKrlppltJGxU4+iGFjZh6gjFSe0zLfd8xiqVAAlBRreI/wwb064q/hnsZpem5M+Yi5k6s87dlST1LhSWWGFZSNxvYqdunzGCbU1YAq/ZGYBiCEX7PQdAfyb+Pp64jcL5nNllZJJSVTUsjJZnWVVuLqQBdSOn+epv7frg8cYzVyIhdP7RGfAf8AD52tbbph1AYIqtFOzCty+tg7fVYPTRR6h4glBbmL2xavszhCcNwFNkIJ8zdjzxW+a1s2ePCM0rnqZIR3Wapj5G2q1kub2+VsWV7Mainl4ep0EgUAFdBNyNzsfPf54V9VOKh8YZpO7fCN6RkmygW8uWDtM6Mo7KzvaxJ5KcDFTaygov6nHVCYz3O76YSq+2b2JuELIljqY6m8eg9Mbk+eBy1kg2YBvXGNWOR3VUfrjbxlg5pfMnM4VSWNgOpwNqJTLJf8I5DGkkjyG7tfGuMXs3TZK9vM1kRHX7xVYddQvim/bBV0eunpIF+9LdpYfhW1v1xY3FvEFLk2XTSzPyFrA7seijHzzm+Yz5rmE1ZUteSRifQdAMGdMpay3xP2r9529hXXjzMIcI5ZW5rWzw5esTMsJZxJUmEFQR1HP0wzPwtxAlRHDItKZmV11rmMh2DKCCQeV2Fumx+aflGntdT9jspKhhFfmPzkfLn188ET2Gp1IgKB9IIWnNtgeevyPL98eii2c8/oc64fq1hzGuftJow94qgvcXI3OI+T8R5hlNb7zTys2reRXOoP6+eJLCm7HcwFVI5LTlrbH83r8gccqxXkkWGBKKxU3Z+wW2xHMMfG/j1xR0V1KsMiWV2Q5Uy2+FvaHl+ZosUziOa28cjWPyPXDpDWU8oGmQC/Rtjj5Ynhenl0sV1WuCjhh9QcE8t4mzjLbLTV0uj8jnUPocJ7ukkHNLfI/wBw1dUje2OZ9ODflv6Yw7c8UDB7S86iADx0z266SP2ONp/abnMikLFTL52Y/ucC/wDG6r0H8zTxaf8At9Je0tXBF8Uq38Buf0wocU8eZflMTR9sGmttFEbsfXwxT2Y8XZ5mAKTVzpGR8EXdH6YBszMxZjcnmTgmnpBJza3HoJm2qRfYGT74U4hz6sz6rM1U1kHwRKe6gwLx5jMOkRa1CqMAQJnZzlu87U1VPSuXp5TGxFiR4Y7DNK0MGFQQwFr6Re3PwxmMxaVnv2pW9mU7fYix7i3+tr9cQvLGYzEknp3548xmMxJJmMxmMxJJmMxmMxJJmMxmMxJJ/9k="/>
          <p:cNvSpPr>
            <a:spLocks noChangeAspect="1" noChangeArrowheads="1"/>
          </p:cNvSpPr>
          <p:nvPr/>
        </p:nvSpPr>
        <p:spPr bwMode="auto">
          <a:xfrm>
            <a:off x="80963" y="-708025"/>
            <a:ext cx="4857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Bohr </a:t>
            </a:r>
            <a:r>
              <a:rPr lang="en-US" dirty="0"/>
              <a:t>model </a:t>
            </a:r>
            <a:r>
              <a:rPr lang="en-US" dirty="0" smtClean="0"/>
              <a:t>tutorial</a:t>
            </a:r>
            <a:endParaRPr lang="en-US" dirty="0"/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www.youtube.com/watch?v=Ic8OnvRonb0&amp;safety_mode=true&amp;persist_safety_mode=1&amp;safe=active</a:t>
            </a:r>
            <a:endParaRPr lang="en-US" dirty="0"/>
          </a:p>
          <a:p>
            <a:r>
              <a:rPr lang="en-US" dirty="0"/>
              <a:t>Bohr model explanation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www.youtube.com/watch?v=CUk3enr-m0w&amp;safety_mode=true&amp;persist_safety_mode=1&amp;safe=active</a:t>
            </a:r>
            <a:r>
              <a:rPr lang="en-US" dirty="0"/>
              <a:t> </a:t>
            </a:r>
          </a:p>
          <a:p>
            <a:r>
              <a:rPr lang="en-US" dirty="0"/>
              <a:t>very good video on </a:t>
            </a:r>
            <a:r>
              <a:rPr lang="en-US" dirty="0" err="1"/>
              <a:t>bohr</a:t>
            </a:r>
            <a:r>
              <a:rPr lang="en-US" dirty="0"/>
              <a:t> model.</a:t>
            </a:r>
          </a:p>
          <a:p>
            <a:r>
              <a:rPr lang="en-US" u="sng" dirty="0">
                <a:hlinkClick r:id="rId4"/>
              </a:rPr>
              <a:t>http://www.youtube.com/watch?v=QI50GBUJ48s&amp;safety_mode=true&amp;persist_safety_mode=1&amp;safe=active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9702" r="21268" b="25089"/>
          <a:stretch/>
        </p:blipFill>
        <p:spPr bwMode="auto">
          <a:xfrm>
            <a:off x="192206" y="1524000"/>
            <a:ext cx="8752764" cy="42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352800"/>
            <a:ext cx="7498080" cy="30480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1</a:t>
            </a:r>
            <a:r>
              <a:rPr lang="en-US" dirty="0" smtClean="0"/>
              <a:t>) Which three of the lettered changes indicate absorption of energy by the atom?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38030" r="21268" b="25089"/>
          <a:stretch/>
        </p:blipFill>
        <p:spPr bwMode="auto">
          <a:xfrm>
            <a:off x="228600" y="187086"/>
            <a:ext cx="8752764" cy="28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352800"/>
            <a:ext cx="7498080" cy="30480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2) Which three of the lettered changes indicate emission (loss) of energy by the atom?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38030" r="21268" b="25089"/>
          <a:stretch/>
        </p:blipFill>
        <p:spPr bwMode="auto">
          <a:xfrm>
            <a:off x="228600" y="187086"/>
            <a:ext cx="8752764" cy="28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352800"/>
            <a:ext cx="7498080" cy="3048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smtClean="0"/>
              <a:t>3) Of </a:t>
            </a:r>
            <a:r>
              <a:rPr lang="en-US" dirty="0"/>
              <a:t>the three energy changes that involve emission , one results in the emission of blue light, one results in yellow light, and one results in ultraviolet light.</a:t>
            </a:r>
          </a:p>
          <a:p>
            <a:pPr marL="82296" indent="0">
              <a:buNone/>
            </a:pPr>
            <a:r>
              <a:rPr lang="en-US" dirty="0"/>
              <a:t>a. Which lettered change involves the emission of blue light? ____</a:t>
            </a:r>
          </a:p>
          <a:p>
            <a:pPr marL="82296" indent="0">
              <a:buNone/>
            </a:pPr>
            <a:r>
              <a:rPr lang="en-US" dirty="0"/>
              <a:t>b. Which lettered change involves the emission of yellow light? ____</a:t>
            </a:r>
          </a:p>
          <a:p>
            <a:pPr marL="82296" indent="0">
              <a:buNone/>
            </a:pPr>
            <a:r>
              <a:rPr lang="en-US" dirty="0"/>
              <a:t>c. Which lettered change involves the emission of ultraviolet light? ____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38030" r="21268" b="25089"/>
          <a:stretch/>
        </p:blipFill>
        <p:spPr bwMode="auto">
          <a:xfrm>
            <a:off x="228600" y="187086"/>
            <a:ext cx="8752764" cy="28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next major step forward on the model of the atom came after some important breakthroughs in our understanding </a:t>
            </a:r>
            <a:r>
              <a:rPr lang="en-US" dirty="0" smtClean="0"/>
              <a:t>of 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electromagnetic spectrum</a:t>
            </a:r>
          </a:p>
          <a:p>
            <a:pPr marL="82296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US" dirty="0"/>
              <a:t>light behaves like a wave, but also like a stream of extremely tiny, fast-moving particles (wave-particle duality)</a:t>
            </a:r>
          </a:p>
          <a:p>
            <a:pPr lvl="0"/>
            <a:r>
              <a:rPr lang="en-US" dirty="0"/>
              <a:t>light is a form of electromagnetic radiation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2" descr="http://www.colourtherapyhealing.com/colour/images/electromagnetic-spectr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8" b="56525"/>
          <a:stretch/>
        </p:blipFill>
        <p:spPr bwMode="auto">
          <a:xfrm>
            <a:off x="1053152" y="2133600"/>
            <a:ext cx="8090848" cy="16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924800" cy="4114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Amplitude: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height of wave from origin to crest</a:t>
            </a:r>
            <a:endParaRPr lang="en-US" dirty="0"/>
          </a:p>
        </p:txBody>
      </p:sp>
      <p:pic>
        <p:nvPicPr>
          <p:cNvPr id="4100" name="Picture 4" descr="http://www.schoolphysics.co.uk/age16-19/Wave%20properties/Wave%20properties/text/Wave_motion/images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7" y="2514600"/>
            <a:ext cx="74180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924800" cy="4114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Wavelength (</a:t>
            </a:r>
            <a:r>
              <a:rPr lang="en-US" dirty="0" smtClean="0">
                <a:sym typeface="Symbol"/>
              </a:rPr>
              <a:t>):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Symbol"/>
              </a:rPr>
              <a:t>distance between 					successive crests</a:t>
            </a:r>
            <a:endParaRPr lang="en-US" dirty="0"/>
          </a:p>
        </p:txBody>
      </p:sp>
      <p:pic>
        <p:nvPicPr>
          <p:cNvPr id="4100" name="Picture 4" descr="http://www.schoolphysics.co.uk/age16-19/Wave%20properties/Wave%20properties/text/Wave_motion/images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6" y="3124200"/>
            <a:ext cx="74180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67050" y="914400"/>
            <a:ext cx="1028700" cy="1378845"/>
            <a:chOff x="3067050" y="914400"/>
            <a:chExt cx="1028700" cy="1378845"/>
          </a:xfrm>
        </p:grpSpPr>
        <p:sp>
          <p:nvSpPr>
            <p:cNvPr id="2" name="Up Arrow 1"/>
            <p:cNvSpPr/>
            <p:nvPr/>
          </p:nvSpPr>
          <p:spPr>
            <a:xfrm>
              <a:off x="3505200" y="914400"/>
              <a:ext cx="76200" cy="990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7050" y="1923913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(lambda)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7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924800" cy="4114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Frequency (ν): 			</a:t>
            </a:r>
          </a:p>
          <a:p>
            <a:pPr marL="82296" indent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how fast wave oscillates. Number of waves per second.</a:t>
            </a:r>
          </a:p>
          <a:p>
            <a:pPr marL="82296" indent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* High frequency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high energy</a:t>
            </a:r>
            <a:endParaRPr lang="en-US" dirty="0"/>
          </a:p>
        </p:txBody>
      </p:sp>
      <p:pic>
        <p:nvPicPr>
          <p:cNvPr id="6146" name="Picture 2" descr="http://silvergravy.com/wp-content/uploads/2012/04/high_low_freq2.jpg?9d7b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2215"/>
            <a:ext cx="70770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flipH="1">
            <a:off x="3733800" y="4572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457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Greek letter “nu”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924800" cy="4114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Speed of light (c):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3.00 x 10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meters per second</a:t>
            </a:r>
            <a:endParaRPr lang="en-US" dirty="0"/>
          </a:p>
        </p:txBody>
      </p:sp>
      <p:pic>
        <p:nvPicPr>
          <p:cNvPr id="5122" name="Picture 2" descr="http://t3.gstatic.com/images?q=tbn:ANd9GcSDN_-sQb1gjsQRaOx1mVxLkvFdYHXG3bdiSdWcwQU9rJZJ9D02T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3" y="1524000"/>
            <a:ext cx="727768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3403" y="4572000"/>
            <a:ext cx="25524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c=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sym typeface="Symbol"/>
              </a:rPr>
              <a:t>v</a:t>
            </a:r>
            <a:endParaRPr lang="en-US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19927" y="4829264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4572000"/>
            <a:ext cx="3068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 is low, then v must be large since c is constant; the reverse is also true.</a:t>
            </a:r>
          </a:p>
          <a:p>
            <a:r>
              <a:rPr lang="en-US" dirty="0" smtClean="0">
                <a:sym typeface="Symbol"/>
              </a:rPr>
              <a:t>Long </a:t>
            </a:r>
            <a:r>
              <a:rPr lang="en-US" dirty="0">
                <a:sym typeface="Symbol"/>
              </a:rPr>
              <a:t> </a:t>
            </a:r>
            <a:r>
              <a:rPr lang="en-US" dirty="0" smtClean="0">
                <a:sym typeface="Symbol"/>
              </a:rPr>
              <a:t>light is low energy</a:t>
            </a:r>
          </a:p>
          <a:p>
            <a:r>
              <a:rPr lang="en-US" dirty="0" smtClean="0">
                <a:sym typeface="Symbol"/>
              </a:rPr>
              <a:t>Short </a:t>
            </a:r>
            <a:r>
              <a:rPr lang="en-US" dirty="0">
                <a:sym typeface="Symbol"/>
              </a:rPr>
              <a:t> </a:t>
            </a:r>
            <a:r>
              <a:rPr lang="en-US" dirty="0" smtClean="0">
                <a:sym typeface="Symbol"/>
              </a:rPr>
              <a:t> is high energy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418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12/8/17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36914"/>
            <a:ext cx="44958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Warm up</a:t>
            </a:r>
          </a:p>
          <a:p>
            <a:r>
              <a:rPr lang="en-US" dirty="0"/>
              <a:t>Sketch a diagram of a wave and label the amplitude and wavelength. </a:t>
            </a:r>
          </a:p>
          <a:p>
            <a:r>
              <a:rPr lang="en-US" dirty="0" smtClean="0"/>
              <a:t>What </a:t>
            </a:r>
            <a:r>
              <a:rPr lang="en-US" dirty="0"/>
              <a:t>is the relationship between frequency and wavelength? (Direct or Inverse)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What is the relationship between frequency and energy? (Direct or Inverse)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513114"/>
            <a:ext cx="36576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Today:</a:t>
            </a:r>
          </a:p>
          <a:p>
            <a:r>
              <a:rPr lang="en-US" dirty="0" smtClean="0"/>
              <a:t>Bohr’s Model</a:t>
            </a:r>
          </a:p>
          <a:p>
            <a:r>
              <a:rPr lang="en-US" dirty="0" smtClean="0"/>
              <a:t>HW discussion</a:t>
            </a:r>
          </a:p>
          <a:p>
            <a:r>
              <a:rPr lang="en-US" dirty="0" smtClean="0"/>
              <a:t>HW Due Monday: Reading Questions from fission and 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1257</Words>
  <Application>Microsoft Office PowerPoint</Application>
  <PresentationFormat>On-screen Show (4:3)</PresentationFormat>
  <Paragraphs>152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Gill Sans MT</vt:lpstr>
      <vt:lpstr>Symbol</vt:lpstr>
      <vt:lpstr>Verdana</vt:lpstr>
      <vt:lpstr>Wingdings</vt:lpstr>
      <vt:lpstr>Wingdings 2</vt:lpstr>
      <vt:lpstr>Solstice</vt:lpstr>
      <vt:lpstr>Welcome! 12/7/17</vt:lpstr>
      <vt:lpstr>Warm up</vt:lpstr>
      <vt:lpstr>Models of the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12/8/17</vt:lpstr>
      <vt:lpstr>PowerPoint Presentation</vt:lpstr>
      <vt:lpstr>PowerPoint Presentation</vt:lpstr>
      <vt:lpstr>MAX PLANCK</vt:lpstr>
      <vt:lpstr>Now Back to Electrons</vt:lpstr>
      <vt:lpstr>Welcome 12/8/17</vt:lpstr>
      <vt:lpstr>PowerPoint Presentation</vt:lpstr>
      <vt:lpstr>Now Back to Electrons</vt:lpstr>
      <vt:lpstr>Atoms Can Be Identified by the Light They Emit</vt:lpstr>
      <vt:lpstr>Atoms Can Be Identified by the Light They Emit</vt:lpstr>
      <vt:lpstr>Atoms Can Be Identified by the Light They Emit</vt:lpstr>
      <vt:lpstr>Atoms can be identified by the light emit.</vt:lpstr>
      <vt:lpstr>PowerPoint Presentation</vt:lpstr>
      <vt:lpstr>Atoms can be identified by the light emit.</vt:lpstr>
      <vt:lpstr>Bohr’s Model of the hydrogen atom</vt:lpstr>
      <vt:lpstr>Bohr model of hydrogen</vt:lpstr>
      <vt:lpstr>PowerPoint Presentation</vt:lpstr>
      <vt:lpstr>Atoms can be identified by the light emit.</vt:lpstr>
      <vt:lpstr>Bohr’s model</vt:lpstr>
      <vt:lpstr>The Shell Model</vt:lpstr>
      <vt:lpstr>The Shell Model</vt:lpstr>
      <vt:lpstr>Problems with Bohr’s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15</dc:title>
  <dc:creator>Hana Lee</dc:creator>
  <cp:lastModifiedBy>Sharma, Madhu    SHS - Staff</cp:lastModifiedBy>
  <cp:revision>121</cp:revision>
  <dcterms:created xsi:type="dcterms:W3CDTF">2013-05-15T05:03:58Z</dcterms:created>
  <dcterms:modified xsi:type="dcterms:W3CDTF">2017-12-08T19:10:17Z</dcterms:modified>
</cp:coreProperties>
</file>