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282" r:id="rId2"/>
    <p:sldId id="281" r:id="rId3"/>
    <p:sldId id="283" r:id="rId4"/>
    <p:sldId id="285" r:id="rId5"/>
    <p:sldId id="286" r:id="rId6"/>
    <p:sldId id="287" r:id="rId7"/>
    <p:sldId id="289" r:id="rId8"/>
    <p:sldId id="291" r:id="rId9"/>
    <p:sldId id="293" r:id="rId10"/>
    <p:sldId id="294" r:id="rId11"/>
    <p:sldId id="290" r:id="rId12"/>
    <p:sldId id="292" r:id="rId13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FF"/>
    <a:srgbClr val="009900"/>
    <a:srgbClr val="33CC33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pPr>
              <a:defRPr/>
            </a:pPr>
            <a:fld id="{40684717-8684-492D-93F2-545D2F7D9408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pPr>
              <a:defRPr/>
            </a:pPr>
            <a:fld id="{38899234-174F-4561-B6A3-B369BD472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0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7DA148-AA1D-4A88-AC8C-B3CD6B53CDAF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11F685-9224-4032-9639-38DA89CD7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5845-5DFF-40DC-A4F0-1DD913DB4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5A92-5FCA-4C82-A05D-7EC769A6D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D085-DF3F-44B1-86AE-4E205FB5B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90921-DB14-49A5-9FED-72CDF128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0D79-8E0E-4E71-9AD3-49565E2F3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6FFAA-C021-41C1-90BD-49D31EDC0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D0C6-3B1F-402C-82E3-261A4EF0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DAA5-A1E5-40B4-AC59-A6ABB9522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60F5-F21D-410A-9C4E-05BD6173E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8F1B1-006F-4277-A237-BB294DBBB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FA56-F31C-43D5-98C4-C1329F8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921EBF-8D87-46C1-816A-B2C6CE65D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52" y="152400"/>
            <a:ext cx="89154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Broadway" panose="04040905080B02020502" pitchFamily="82" charset="0"/>
              </a:rPr>
              <a:t>Classification of Matter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Broadway" panose="04040905080B02020502" pitchFamily="82" charset="0"/>
              </a:rPr>
              <a:t>Chapter 2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000" i="1" dirty="0" smtClean="0">
                <a:latin typeface="Franklin Gothic Demi Cond" panose="020B0706030402020204" pitchFamily="34" charset="0"/>
              </a:rPr>
              <a:t>The majority of these notes are to be completed free-hand, not fill-in-the blank.</a:t>
            </a:r>
          </a:p>
          <a:p>
            <a:pPr marL="0" indent="0">
              <a:buNone/>
            </a:pPr>
            <a:r>
              <a:rPr lang="en-US" sz="3000" i="1" dirty="0" smtClean="0">
                <a:latin typeface="Franklin Gothic Demi Cond" panose="020B0706030402020204" pitchFamily="34" charset="0"/>
              </a:rPr>
              <a:t>Please employ good note taking skills.</a:t>
            </a:r>
          </a:p>
          <a:p>
            <a:pPr marL="0" indent="0">
              <a:buNone/>
            </a:pPr>
            <a:r>
              <a:rPr lang="en-US" sz="3000" i="1" dirty="0" smtClean="0">
                <a:latin typeface="Franklin Gothic Demi Cond" panose="020B0706030402020204" pitchFamily="34" charset="0"/>
              </a:rPr>
              <a:t>For instance…</a:t>
            </a:r>
          </a:p>
          <a:p>
            <a:pPr>
              <a:buFontTx/>
              <a:buChar char="-"/>
            </a:pPr>
            <a:r>
              <a:rPr lang="en-US" sz="3000" i="1" dirty="0">
                <a:latin typeface="Franklin Gothic Demi Cond" panose="020B0706030402020204" pitchFamily="34" charset="0"/>
              </a:rPr>
              <a:t>D</a:t>
            </a:r>
            <a:r>
              <a:rPr lang="en-US" sz="3000" i="1" dirty="0" smtClean="0">
                <a:latin typeface="Franklin Gothic Demi Cond" panose="020B0706030402020204" pitchFamily="34" charset="0"/>
              </a:rPr>
              <a:t>on’t copy EVERYTHING down. Rather, paraphrase.</a:t>
            </a:r>
          </a:p>
          <a:p>
            <a:pPr>
              <a:buFontTx/>
              <a:buChar char="-"/>
            </a:pPr>
            <a:r>
              <a:rPr lang="en-US" sz="3000" i="1" dirty="0" smtClean="0">
                <a:latin typeface="Franklin Gothic Demi Cond" panose="020B0706030402020204" pitchFamily="34" charset="0"/>
              </a:rPr>
              <a:t>If something is mentioned verbally, that you don’t see on the power point, ADD IT to your notes!</a:t>
            </a:r>
          </a:p>
          <a:p>
            <a:pPr>
              <a:buFontTx/>
              <a:buChar char="-"/>
            </a:pPr>
            <a:r>
              <a:rPr lang="en-US" sz="3000" i="1" dirty="0" smtClean="0">
                <a:latin typeface="Franklin Gothic Demi Cond" panose="020B0706030402020204" pitchFamily="34" charset="0"/>
              </a:rPr>
              <a:t>Diagrams can be helpful when you refer to your notes in the future </a:t>
            </a:r>
            <a:r>
              <a:rPr lang="en-US" sz="3000" i="1" dirty="0" smtClean="0">
                <a:latin typeface="Franklin Gothic Demi Cond" panose="020B0706030402020204" pitchFamily="34" charset="0"/>
                <a:sym typeface="Wingdings" panose="05000000000000000000" pitchFamily="2" charset="2"/>
              </a:rPr>
              <a:t></a:t>
            </a:r>
            <a:endParaRPr lang="en-US" sz="3000" i="1" dirty="0" smtClean="0"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6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28" y="152400"/>
            <a:ext cx="89154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  <a:t>How do we classify matter?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  <a:t/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  <a:t>(a flow chart)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1752600"/>
            <a:ext cx="3828766" cy="86177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Mixtures:</a:t>
            </a:r>
            <a:endParaRPr lang="en-US" dirty="0" smtClean="0"/>
          </a:p>
          <a:p>
            <a:pPr algn="ctr"/>
            <a:r>
              <a:rPr lang="en-US" sz="1600" dirty="0" smtClean="0"/>
              <a:t>Made up of </a:t>
            </a:r>
            <a:r>
              <a:rPr lang="en-US" sz="1600" u="sng" dirty="0" smtClean="0"/>
              <a:t>two or more</a:t>
            </a:r>
            <a:r>
              <a:rPr lang="en-US" sz="1600" dirty="0" smtClean="0"/>
              <a:t> pure substances physically mixed together.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207194"/>
            <a:ext cx="2819400" cy="110799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Heterogeneous:</a:t>
            </a:r>
            <a:endParaRPr lang="en-US" dirty="0" smtClean="0"/>
          </a:p>
          <a:p>
            <a:pPr algn="ctr"/>
            <a:r>
              <a:rPr lang="en-US" sz="1600" dirty="0" smtClean="0"/>
              <a:t>Mixture in which substances are NOT evenly distributed. Composition is NOT UNIFORM.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3207194"/>
            <a:ext cx="2514600" cy="135421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Homogeneous:</a:t>
            </a:r>
            <a:endParaRPr lang="en-US" dirty="0" smtClean="0"/>
          </a:p>
          <a:p>
            <a:pPr algn="ctr"/>
            <a:r>
              <a:rPr lang="en-US" sz="1600" dirty="0" smtClean="0"/>
              <a:t>Mixture in which substances are EVENLY distributed. Composition is UNIFORM.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3207193"/>
            <a:ext cx="2438400" cy="135421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Colloid:</a:t>
            </a:r>
            <a:endParaRPr lang="en-US" dirty="0" smtClean="0"/>
          </a:p>
          <a:p>
            <a:pPr algn="ctr"/>
            <a:r>
              <a:rPr lang="en-US" sz="1600" dirty="0" smtClean="0"/>
              <a:t>Suspension mixtures of 2 phases. Particles in suspension will settle when centrifuged.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828800" y="2622212"/>
            <a:ext cx="1568069" cy="584981"/>
          </a:xfrm>
          <a:prstGeom prst="straightConnector1">
            <a:avLst/>
          </a:prstGeom>
          <a:ln w="539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675209" y="2622213"/>
            <a:ext cx="1" cy="584980"/>
          </a:xfrm>
          <a:prstGeom prst="straightConnector1">
            <a:avLst/>
          </a:prstGeom>
          <a:ln w="539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0"/>
          </p:cNvCxnSpPr>
          <p:nvPr/>
        </p:nvCxnSpPr>
        <p:spPr>
          <a:xfrm>
            <a:off x="6172202" y="2614374"/>
            <a:ext cx="1447798" cy="592819"/>
          </a:xfrm>
          <a:prstGeom prst="straightConnector1">
            <a:avLst/>
          </a:prstGeom>
          <a:ln w="539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://www.differencebetween.info/sites/default/files/images/2/heterogeneous_mix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" y="4561409"/>
            <a:ext cx="1713363" cy="199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4.bp.blogspot.com/-By343SZsWkw/UKAybtc0hVI/AAAAAAAAB-A/KxfJZ_mQByw/s1600/IMG_068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5"/>
          <a:stretch/>
        </p:blipFill>
        <p:spPr bwMode="auto">
          <a:xfrm>
            <a:off x="1714500" y="4561410"/>
            <a:ext cx="1384136" cy="199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media1.shmoop.com/images/chemistry/chembook_matterprop_graphik_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076" y="4724400"/>
            <a:ext cx="1952124" cy="197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1.bp.blogspot.com/-jnvsOsHMGQM/UcLko5pMoJI/AAAAAAAAACo/6bP4V2f73p0/s1600/colloids-jpg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5" t="44652"/>
          <a:stretch/>
        </p:blipFill>
        <p:spPr bwMode="auto">
          <a:xfrm>
            <a:off x="6165378" y="4713317"/>
            <a:ext cx="2978622" cy="200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69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Answers: Classification of matter practice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5" t="39582" r="24133" b="33762"/>
          <a:stretch/>
        </p:blipFill>
        <p:spPr bwMode="auto">
          <a:xfrm>
            <a:off x="90985" y="1981200"/>
            <a:ext cx="8740684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858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400" b="1" dirty="0" smtClean="0"/>
              <a:t>HOMEWORK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1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19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Everything in the universe is either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matter</a:t>
            </a:r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or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energy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6" name="Picture 4" descr="http://i1223.photobucket.com/albums/dd502/nurekowser01/3-Big%20Bang/4-2antimatte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35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Gill Sans Ultra Bold" panose="020B0A02020104020203" pitchFamily="34" charset="0"/>
              </a:rPr>
              <a:t>What is Matter?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1) Anything that has mass and volume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mcdn.teacherspayteachers.com/thumbitem/MATTER-WEIGHT-MASS-VOLUME-PowerPoint-Lessons-part-1/original-64064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5"/>
          <a:stretch/>
        </p:blipFill>
        <p:spPr bwMode="auto">
          <a:xfrm>
            <a:off x="120762" y="2675388"/>
            <a:ext cx="445053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845" y="3657600"/>
            <a:ext cx="3901109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4"/>
          <p:cNvSpPr/>
          <p:nvPr/>
        </p:nvSpPr>
        <p:spPr>
          <a:xfrm>
            <a:off x="4815509" y="1828800"/>
            <a:ext cx="4038600" cy="169545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2133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Even air, and gases less dense than air such as helium.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7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Gill Sans Ultra Bold" panose="020B0A02020104020203" pitchFamily="34" charset="0"/>
              </a:rPr>
              <a:t>What is Matter?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441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Made of atoms (basic units of matter), molecules, or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compounds (natural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groups of atoms held together by bonds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i.stack.imgur.com/7EJs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116" y="1425054"/>
            <a:ext cx="4625884" cy="4560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91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Gill Sans Ultra Bold" panose="020B0A02020104020203" pitchFamily="34" charset="0"/>
              </a:rPr>
              <a:t>What is Matter?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355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3) Common states of matter are…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- Solid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- Liquid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- Gas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- Aqueous (dissolved in water)</a:t>
            </a:r>
          </a:p>
          <a:p>
            <a:pPr marL="0" indent="0">
              <a:buNone/>
            </a:pP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states of matt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87" b="41713"/>
          <a:stretch/>
        </p:blipFill>
        <p:spPr bwMode="auto">
          <a:xfrm>
            <a:off x="2133600" y="4267200"/>
            <a:ext cx="4724400" cy="22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6858000" y="4536743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6479435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Credit: Encyclopedia </a:t>
            </a:r>
            <a:r>
              <a:rPr lang="en-US" sz="1200" dirty="0" err="1" smtClean="0"/>
              <a:t>Brittanica</a:t>
            </a:r>
            <a:r>
              <a:rPr lang="en-US" sz="1200" dirty="0" smtClean="0"/>
              <a:t>, </a:t>
            </a:r>
            <a:r>
              <a:rPr lang="en-US" sz="1200" dirty="0" err="1" smtClean="0"/>
              <a:t>inc.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4295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Gill Sans Ultra Bold" panose="020B0A02020104020203" pitchFamily="34" charset="0"/>
              </a:rPr>
              <a:t>What is Matter?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1"/>
            <a:ext cx="8991600" cy="13716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4) Matter, like energy, is neither created nor destroyed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 Law of Conservation of Matter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www.chem1.com/acad/webtext/intro/int-images/consma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8001000" cy="322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253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How do we </a:t>
            </a:r>
            <a:r>
              <a:rPr lang="en-US" sz="4000" u="sng" dirty="0" smtClean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describe matter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Gill Sans Ultra Bold" panose="020B0A02020104020203" pitchFamily="34" charset="0"/>
              </a:rPr>
              <a:t>?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4267200" cy="467836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Physical Properties</a:t>
            </a:r>
          </a:p>
          <a:p>
            <a:r>
              <a:rPr lang="en-US" dirty="0" smtClean="0"/>
              <a:t>What is it like by itself?</a:t>
            </a:r>
          </a:p>
          <a:p>
            <a:r>
              <a:rPr lang="en-US" dirty="0" smtClean="0"/>
              <a:t>Color and appearance</a:t>
            </a:r>
          </a:p>
          <a:p>
            <a:r>
              <a:rPr lang="en-US" dirty="0" smtClean="0"/>
              <a:t>Density</a:t>
            </a:r>
          </a:p>
          <a:p>
            <a:r>
              <a:rPr lang="en-US" dirty="0" smtClean="0"/>
              <a:t>Melting Point</a:t>
            </a:r>
          </a:p>
          <a:p>
            <a:r>
              <a:rPr lang="en-US" dirty="0" smtClean="0"/>
              <a:t>Boiling Point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2057400"/>
            <a:ext cx="41148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b="1" dirty="0" smtClean="0"/>
              <a:t>Chemical Properties</a:t>
            </a:r>
          </a:p>
          <a:p>
            <a:r>
              <a:rPr lang="en-US" dirty="0" smtClean="0"/>
              <a:t>What does it do when reacted with other matter?</a:t>
            </a:r>
          </a:p>
          <a:p>
            <a:r>
              <a:rPr lang="en-US" dirty="0" smtClean="0"/>
              <a:t>During a chemical change, composition of matter always changes. What are the final products?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 rot="19152859">
            <a:off x="2842301" y="1587729"/>
            <a:ext cx="1448703" cy="234224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12848211">
            <a:off x="4180939" y="1576252"/>
            <a:ext cx="1623066" cy="257177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8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28" y="152400"/>
            <a:ext cx="89154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  <a:t>How do we classify matter?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  <a:t/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  <a:t>(a flow chart)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461974"/>
            <a:ext cx="4038600" cy="110799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Pure Substances:</a:t>
            </a:r>
          </a:p>
          <a:p>
            <a:pPr algn="ctr"/>
            <a:r>
              <a:rPr lang="en-US" sz="1600" dirty="0" smtClean="0"/>
              <a:t>Composed of </a:t>
            </a:r>
            <a:r>
              <a:rPr lang="en-US" sz="1600" u="sng" dirty="0" smtClean="0"/>
              <a:t>one</a:t>
            </a:r>
            <a:r>
              <a:rPr lang="en-US" sz="1600" dirty="0" smtClean="0"/>
              <a:t> kind of atom, molecule, or formula unit. Cannot be separated any further into other substances.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746009" y="2461974"/>
            <a:ext cx="3828766" cy="86177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Mixtures:</a:t>
            </a:r>
            <a:endParaRPr lang="en-US" dirty="0" smtClean="0"/>
          </a:p>
          <a:p>
            <a:pPr algn="ctr"/>
            <a:r>
              <a:rPr lang="en-US" sz="1600" dirty="0" smtClean="0"/>
              <a:t>Made up of </a:t>
            </a:r>
            <a:r>
              <a:rPr lang="en-US" sz="1600" u="sng" dirty="0" smtClean="0"/>
              <a:t>two or more</a:t>
            </a:r>
            <a:r>
              <a:rPr lang="en-US" sz="1600" dirty="0" smtClean="0"/>
              <a:t> pure substances physically mixed together.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236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28" y="152400"/>
            <a:ext cx="89154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  <a:t>How do we classify matter?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  <a:t/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Gill Sans Ultra Bold" panose="020B0A02020104020203" pitchFamily="34" charset="0"/>
              </a:rPr>
              <a:t>(a flow chart)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1576316"/>
            <a:ext cx="5307842" cy="120032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Pure Substances:</a:t>
            </a:r>
          </a:p>
          <a:p>
            <a:pPr algn="ctr"/>
            <a:r>
              <a:rPr lang="en-US" dirty="0" smtClean="0"/>
              <a:t>Composed of </a:t>
            </a:r>
            <a:r>
              <a:rPr lang="en-US" u="sng" dirty="0" smtClean="0"/>
              <a:t>one</a:t>
            </a:r>
            <a:r>
              <a:rPr lang="en-US" dirty="0" smtClean="0"/>
              <a:t> kind of atom, molecule, or formula unit. Cannot be separated any further into other substances.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6255" y="3048000"/>
            <a:ext cx="3459141" cy="9233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Elements (atoms):</a:t>
            </a:r>
          </a:p>
          <a:p>
            <a:pPr algn="ctr"/>
            <a:r>
              <a:rPr lang="en-US" dirty="0" smtClean="0"/>
              <a:t>Simplest pure substances</a:t>
            </a:r>
          </a:p>
          <a:p>
            <a:pPr algn="ctr"/>
            <a:r>
              <a:rPr lang="en-US" dirty="0" smtClean="0"/>
              <a:t>Ex: H, Li, Na, Cu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10919" y="3023509"/>
            <a:ext cx="3200400" cy="9233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Compounds:</a:t>
            </a:r>
          </a:p>
          <a:p>
            <a:pPr algn="ctr"/>
            <a:r>
              <a:rPr lang="en-US" dirty="0" smtClean="0"/>
              <a:t>Elements that are chemically compound in fixed ratios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255" y="4730888"/>
            <a:ext cx="1100351" cy="64633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Single atoms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4647880"/>
            <a:ext cx="1252751" cy="175432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Diatomic elements:</a:t>
            </a:r>
          </a:p>
          <a:p>
            <a:r>
              <a:rPr lang="en-US" dirty="0" smtClean="0"/>
              <a:t>Occur naturally in pairs</a:t>
            </a:r>
          </a:p>
          <a:p>
            <a:r>
              <a:rPr lang="en-US" dirty="0" smtClean="0"/>
              <a:t>Ex.: 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7200" y="4934705"/>
            <a:ext cx="2438400" cy="147732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Ionic Compounds:</a:t>
            </a:r>
          </a:p>
          <a:p>
            <a:r>
              <a:rPr lang="en-US" dirty="0" smtClean="0"/>
              <a:t>Atoms joined by + and – charges (ions). Ex: </a:t>
            </a:r>
            <a:r>
              <a:rPr lang="en-US" dirty="0" err="1" smtClean="0"/>
              <a:t>NaCl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(formula units)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4930100"/>
            <a:ext cx="2133600" cy="175432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Covalent</a:t>
            </a:r>
          </a:p>
          <a:p>
            <a:r>
              <a:rPr lang="en-US" b="1" dirty="0" smtClean="0"/>
              <a:t>Compounds:</a:t>
            </a:r>
          </a:p>
          <a:p>
            <a:r>
              <a:rPr lang="en-US" dirty="0" smtClean="0"/>
              <a:t>Atoms joined by sharing of electrons.</a:t>
            </a:r>
          </a:p>
          <a:p>
            <a:r>
              <a:rPr lang="en-US" dirty="0" smtClean="0"/>
              <a:t>Ex.: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</a:p>
          <a:p>
            <a:pPr algn="ctr"/>
            <a:r>
              <a:rPr lang="en-US" dirty="0" smtClean="0"/>
              <a:t>(molecules)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819400" y="2776645"/>
            <a:ext cx="533400" cy="246864"/>
          </a:xfrm>
          <a:prstGeom prst="straightConnector1">
            <a:avLst/>
          </a:prstGeom>
          <a:ln w="539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05400" y="2776645"/>
            <a:ext cx="609600" cy="246864"/>
          </a:xfrm>
          <a:prstGeom prst="straightConnector1">
            <a:avLst/>
          </a:prstGeom>
          <a:ln w="539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58000" y="3971330"/>
            <a:ext cx="609600" cy="759558"/>
          </a:xfrm>
          <a:prstGeom prst="straightConnector1">
            <a:avLst/>
          </a:prstGeom>
          <a:ln w="539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486400" y="3971330"/>
            <a:ext cx="609600" cy="829270"/>
          </a:xfrm>
          <a:prstGeom prst="straightConnector1">
            <a:avLst/>
          </a:prstGeom>
          <a:ln w="539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959606" y="3946839"/>
            <a:ext cx="609600" cy="829270"/>
          </a:xfrm>
          <a:prstGeom prst="straightConnector1">
            <a:avLst/>
          </a:prstGeom>
          <a:ln w="539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165016" y="3971330"/>
            <a:ext cx="716794" cy="701361"/>
          </a:xfrm>
          <a:prstGeom prst="straightConnector1">
            <a:avLst/>
          </a:prstGeom>
          <a:ln w="539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694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3394</TotalTime>
  <Words>455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Aharoni</vt:lpstr>
      <vt:lpstr>Arial</vt:lpstr>
      <vt:lpstr>Broadway</vt:lpstr>
      <vt:lpstr>Calibri</vt:lpstr>
      <vt:lpstr>Comic Sans MS</vt:lpstr>
      <vt:lpstr>Franklin Gothic Demi Cond</vt:lpstr>
      <vt:lpstr>Gill Sans Ultra Bold</vt:lpstr>
      <vt:lpstr>Wingdings</vt:lpstr>
      <vt:lpstr>Office Theme</vt:lpstr>
      <vt:lpstr>Classification of Matter</vt:lpstr>
      <vt:lpstr>PowerPoint Presentation</vt:lpstr>
      <vt:lpstr>What is Matter?</vt:lpstr>
      <vt:lpstr>What is Matter?</vt:lpstr>
      <vt:lpstr>What is Matter?</vt:lpstr>
      <vt:lpstr>What is Matter?</vt:lpstr>
      <vt:lpstr>How do we describe matter?</vt:lpstr>
      <vt:lpstr>How do we classify matter?  (a flow chart)</vt:lpstr>
      <vt:lpstr>How do we classify matter?  (a flow chart)</vt:lpstr>
      <vt:lpstr>How do we classify matter?  (a flow chart)</vt:lpstr>
      <vt:lpstr>Answers: Classification of matter practice</vt:lpstr>
      <vt:lpstr>HOMEWORK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Hana</dc:creator>
  <cp:lastModifiedBy>Sharma, Madhu    SHS - Staff</cp:lastModifiedBy>
  <cp:revision>272</cp:revision>
  <cp:lastPrinted>2014-09-04T22:23:10Z</cp:lastPrinted>
  <dcterms:created xsi:type="dcterms:W3CDTF">2010-03-22T03:04:58Z</dcterms:created>
  <dcterms:modified xsi:type="dcterms:W3CDTF">2016-09-30T17:08:45Z</dcterms:modified>
</cp:coreProperties>
</file>