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71" r:id="rId3"/>
    <p:sldId id="272" r:id="rId4"/>
    <p:sldId id="273" r:id="rId5"/>
    <p:sldId id="274" r:id="rId6"/>
    <p:sldId id="280" r:id="rId7"/>
    <p:sldId id="281" r:id="rId8"/>
    <p:sldId id="282" r:id="rId9"/>
    <p:sldId id="283" r:id="rId10"/>
    <p:sldId id="284" r:id="rId11"/>
    <p:sldId id="277" r:id="rId12"/>
    <p:sldId id="285" r:id="rId13"/>
    <p:sldId id="286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D1A11-C457-4416-960E-1F74F8AF896B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6E06-C0B7-425C-853F-93A2651F8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343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8496264-4CC9-43F3-BDBB-1F1BB663FC8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92EBA8-8AFC-4504-9430-6A0EAB22B4A5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84B7B9-0FAF-4220-9666-C6758A4A1C9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AF66FA-BAA5-4033-9505-7B2F02DCF011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9EF241-9BD6-4207-84F9-CDC1CB20055C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9EF241-9BD6-4207-84F9-CDC1CB20055C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582270-859C-4EC2-A482-1890185AC452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8496264-4CC9-43F3-BDBB-1F1BB663FC8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21E4-BA78-4152-A16B-14FF7104E2B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B9A7-A306-4725-9689-9EABCF55E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666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21E4-BA78-4152-A16B-14FF7104E2B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B9A7-A306-4725-9689-9EABCF55E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734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21E4-BA78-4152-A16B-14FF7104E2B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B9A7-A306-4725-9689-9EABCF55E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382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21E4-BA78-4152-A16B-14FF7104E2B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B9A7-A306-4725-9689-9EABCF55E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796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21E4-BA78-4152-A16B-14FF7104E2B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B9A7-A306-4725-9689-9EABCF55E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129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21E4-BA78-4152-A16B-14FF7104E2B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B9A7-A306-4725-9689-9EABCF55E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315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21E4-BA78-4152-A16B-14FF7104E2B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B9A7-A306-4725-9689-9EABCF55E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341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21E4-BA78-4152-A16B-14FF7104E2B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B9A7-A306-4725-9689-9EABCF55E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46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21E4-BA78-4152-A16B-14FF7104E2B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B9A7-A306-4725-9689-9EABCF55E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298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21E4-BA78-4152-A16B-14FF7104E2B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B9A7-A306-4725-9689-9EABCF55E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890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21E4-BA78-4152-A16B-14FF7104E2B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B9A7-A306-4725-9689-9EABCF55E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16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E21E4-BA78-4152-A16B-14FF7104E2B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5B9A7-A306-4725-9689-9EABCF55E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853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6" y="-41564"/>
            <a:ext cx="5903912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latin typeface="Rockwell Extra Bold" pitchFamily="18" charset="0"/>
              </a:rPr>
              <a:t>October 14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92901" y="838200"/>
            <a:ext cx="5867400" cy="42672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sz="3600" b="1" u="sng" dirty="0" smtClean="0">
                <a:solidFill>
                  <a:srgbClr val="604A7B"/>
                </a:solidFill>
              </a:rPr>
              <a:t>DO NOW:</a:t>
            </a:r>
          </a:p>
          <a:p>
            <a:pPr marL="514350" indent="-514350" eaLnBrk="1" hangingPunct="1">
              <a:lnSpc>
                <a:spcPct val="80000"/>
              </a:lnSpc>
            </a:pPr>
            <a:endParaRPr lang="en-US" sz="3600" b="1" dirty="0" smtClean="0">
              <a:solidFill>
                <a:srgbClr val="604A7B"/>
              </a:solidFill>
            </a:endParaRPr>
          </a:p>
        </p:txBody>
      </p:sp>
      <p:sp>
        <p:nvSpPr>
          <p:cNvPr id="2052" name="Subtitle 2"/>
          <p:cNvSpPr txBox="1">
            <a:spLocks/>
          </p:cNvSpPr>
          <p:nvPr/>
        </p:nvSpPr>
        <p:spPr bwMode="auto">
          <a:xfrm>
            <a:off x="6122988" y="838200"/>
            <a:ext cx="2895600" cy="426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800" b="1" dirty="0">
                <a:solidFill>
                  <a:srgbClr val="4F6228"/>
                </a:solidFill>
                <a:latin typeface="Calibri" pitchFamily="34" charset="0"/>
              </a:rPr>
              <a:t>Announcements</a:t>
            </a:r>
            <a:r>
              <a:rPr lang="en-US" sz="2800" b="1" dirty="0" smtClean="0">
                <a:solidFill>
                  <a:srgbClr val="4F6228"/>
                </a:solidFill>
                <a:latin typeface="Calibri" pitchFamily="34" charset="0"/>
              </a:rPr>
              <a:t>: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800" b="1" dirty="0" smtClean="0">
                <a:solidFill>
                  <a:srgbClr val="4F6228"/>
                </a:solidFill>
                <a:latin typeface="Calibri" pitchFamily="34" charset="0"/>
              </a:rPr>
              <a:t>If you received a check (7.5/10) on the percent error W.S.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800" b="1" dirty="0" smtClean="0">
                <a:solidFill>
                  <a:srgbClr val="4F6228"/>
                </a:solidFill>
                <a:latin typeface="Calibri" pitchFamily="34" charset="0"/>
              </a:rPr>
              <a:t>That is being modified to a check + (10/10) in Skyward.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800" b="1" dirty="0" smtClean="0">
              <a:solidFill>
                <a:srgbClr val="4F6228"/>
              </a:solidFill>
              <a:latin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800" b="1" dirty="0">
              <a:solidFill>
                <a:srgbClr val="4F6228"/>
              </a:solidFill>
              <a:latin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800" b="1" dirty="0">
              <a:solidFill>
                <a:srgbClr val="4F6228"/>
              </a:solidFill>
              <a:latin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800" b="1" dirty="0">
              <a:solidFill>
                <a:srgbClr val="4F6228"/>
              </a:solidFill>
              <a:latin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800" b="1" dirty="0">
              <a:solidFill>
                <a:srgbClr val="4F6228"/>
              </a:solidFill>
              <a:latin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800" b="1" dirty="0">
              <a:solidFill>
                <a:srgbClr val="4F6228"/>
              </a:solidFill>
              <a:latin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800" b="1" dirty="0">
              <a:solidFill>
                <a:srgbClr val="4F6228"/>
              </a:solidFill>
              <a:latin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800" b="1" dirty="0">
              <a:solidFill>
                <a:srgbClr val="4F6228"/>
              </a:solidFill>
              <a:latin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800" b="1" dirty="0">
              <a:solidFill>
                <a:srgbClr val="4F6228"/>
              </a:solidFill>
              <a:latin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800" b="1" dirty="0">
              <a:solidFill>
                <a:srgbClr val="4F6228"/>
              </a:solidFill>
              <a:latin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1100" b="1" dirty="0">
              <a:solidFill>
                <a:srgbClr val="4F6228"/>
              </a:solidFill>
              <a:latin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800" b="1" dirty="0">
              <a:solidFill>
                <a:srgbClr val="4F6228"/>
              </a:solidFill>
              <a:latin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800" b="1" dirty="0">
              <a:solidFill>
                <a:srgbClr val="4F6228"/>
              </a:solidFill>
              <a:latin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00" b="1" dirty="0">
              <a:solidFill>
                <a:srgbClr val="4F6228"/>
              </a:solidFill>
              <a:latin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1100" b="1" dirty="0">
              <a:solidFill>
                <a:srgbClr val="4F6228"/>
              </a:solidFill>
              <a:latin typeface="Calibri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300" b="1" dirty="0">
              <a:solidFill>
                <a:srgbClr val="4F6228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2053" name="Subtitle 2"/>
          <p:cNvSpPr txBox="1">
            <a:spLocks/>
          </p:cNvSpPr>
          <p:nvPr/>
        </p:nvSpPr>
        <p:spPr bwMode="auto">
          <a:xfrm>
            <a:off x="152400" y="5334000"/>
            <a:ext cx="8839200" cy="1371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200" b="1" dirty="0">
                <a:solidFill>
                  <a:srgbClr val="953735"/>
                </a:solidFill>
                <a:latin typeface="Calibri" pitchFamily="34" charset="0"/>
              </a:rPr>
              <a:t>Important Dates: </a:t>
            </a:r>
            <a:r>
              <a:rPr lang="en-US" sz="2400" dirty="0">
                <a:solidFill>
                  <a:srgbClr val="953735"/>
                </a:solidFill>
                <a:latin typeface="Calibri" pitchFamily="34" charset="0"/>
              </a:rPr>
              <a:t>(that means…write it down in your calendar</a:t>
            </a:r>
            <a:r>
              <a:rPr lang="en-US" sz="2400" dirty="0" smtClean="0">
                <a:solidFill>
                  <a:srgbClr val="953735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73" r="10722" b="92670"/>
          <a:stretch/>
        </p:blipFill>
        <p:spPr bwMode="auto">
          <a:xfrm>
            <a:off x="341195" y="1460252"/>
            <a:ext cx="5652411" cy="59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15" t="21430" r="12789" b="69399"/>
          <a:stretch/>
        </p:blipFill>
        <p:spPr bwMode="auto">
          <a:xfrm>
            <a:off x="277396" y="2057400"/>
            <a:ext cx="5716210" cy="60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55" t="44667" r="9430" b="47922"/>
          <a:stretch/>
        </p:blipFill>
        <p:spPr bwMode="auto">
          <a:xfrm>
            <a:off x="277396" y="2743200"/>
            <a:ext cx="5755908" cy="53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57" t="66621" r="12013" b="23374"/>
          <a:stretch/>
        </p:blipFill>
        <p:spPr bwMode="auto">
          <a:xfrm>
            <a:off x="228600" y="3361899"/>
            <a:ext cx="576500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49" t="89270" r="9711" b="-16"/>
          <a:stretch/>
        </p:blipFill>
        <p:spPr bwMode="auto">
          <a:xfrm>
            <a:off x="228600" y="4089571"/>
            <a:ext cx="5765006" cy="78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357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</a:rPr>
              <a:t>Nuclear Fission</a:t>
            </a:r>
            <a:endParaRPr lang="en-US" b="1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573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027" y="990600"/>
            <a:ext cx="37451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 atomic bomb is a device that starts and </a:t>
            </a:r>
            <a:r>
              <a:rPr lang="en-US" sz="3200" b="1" dirty="0" smtClean="0"/>
              <a:t>uncontrolled</a:t>
            </a:r>
            <a:r>
              <a:rPr lang="en-US" sz="3200" dirty="0" smtClean="0"/>
              <a:t> nuclear chain reaction.</a:t>
            </a:r>
          </a:p>
          <a:p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dirty="0" smtClean="0"/>
              <a:t>To be used for energy,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fission </a:t>
            </a:r>
            <a:r>
              <a:rPr lang="en-US" sz="3200" dirty="0" smtClean="0"/>
              <a:t>must be controlled so that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energy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smtClean="0"/>
              <a:t>is released more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slowly.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 descr="https://www.e-education.psu.edu/files/egee401/image/lesson02/fis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5283678" cy="48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00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2"/>
          <p:cNvSpPr txBox="1">
            <a:spLocks noChangeArrowheads="1"/>
          </p:cNvSpPr>
          <p:nvPr/>
        </p:nvSpPr>
        <p:spPr bwMode="auto">
          <a:xfrm>
            <a:off x="152400" y="0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2060"/>
                </a:solidFill>
                <a:latin typeface="Rockwell" panose="02060603020205020403" pitchFamily="18" charset="0"/>
              </a:rPr>
              <a:t>Nuclear </a:t>
            </a:r>
            <a:r>
              <a:rPr lang="en-US" sz="4000" b="1" dirty="0" smtClean="0">
                <a:solidFill>
                  <a:srgbClr val="002060"/>
                </a:solidFill>
                <a:latin typeface="Rockwell" panose="02060603020205020403" pitchFamily="18" charset="0"/>
              </a:rPr>
              <a:t>Fission &amp; Energy</a:t>
            </a:r>
            <a:endParaRPr lang="en-US" sz="4000" b="1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sp>
        <p:nvSpPr>
          <p:cNvPr id="76803" name="TextBox 3"/>
          <p:cNvSpPr txBox="1">
            <a:spLocks noChangeArrowheads="1"/>
          </p:cNvSpPr>
          <p:nvPr/>
        </p:nvSpPr>
        <p:spPr bwMode="auto">
          <a:xfrm>
            <a:off x="304800" y="838200"/>
            <a:ext cx="7620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If you multiplied 7 kilograms of Uranium by the speed of light squared, you get about 2.1 billion Joules of energy.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By comparison, a 60-watt light bulb produces 60 Joules of energy per second.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2.1 billion Joules is the amount of energy contained within a million gallons of gasoline.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What you should get out of this is that a baseball size of Uranium has a much energy as a 50 by 50 foot room full of gasoline!!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795713"/>
            <a:ext cx="4343400" cy="306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86705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</a:rPr>
              <a:t>Nuclear Fusion</a:t>
            </a:r>
            <a:endParaRPr lang="en-US" b="1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13" y="1143000"/>
            <a:ext cx="8229600" cy="29566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027" y="990600"/>
            <a:ext cx="8621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Nuclear fusion can be thought of as the opposite of nuclear fission, that is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small</a:t>
            </a:r>
            <a:r>
              <a:rPr lang="en-US" sz="3200" b="1" dirty="0" smtClean="0"/>
              <a:t> </a:t>
            </a:r>
            <a:r>
              <a:rPr lang="en-US" sz="3200" dirty="0" smtClean="0"/>
              <a:t>nuclei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combine</a:t>
            </a:r>
            <a:r>
              <a:rPr lang="en-US" sz="3200" b="1" dirty="0" smtClean="0"/>
              <a:t> </a:t>
            </a:r>
            <a:r>
              <a:rPr lang="en-US" sz="3200" dirty="0" smtClean="0"/>
              <a:t>to produce a nucleus with a greater mass.</a:t>
            </a:r>
          </a:p>
          <a:p>
            <a:r>
              <a:rPr lang="en-US" sz="3200" dirty="0" smtClean="0"/>
              <a:t>This releases much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more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smtClean="0"/>
              <a:t>energy that a fission reaction, but only happens above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40,000,000 ⁰C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http://www.truthdig.com/images/eartothegrounduploads/9103296900_0d383feabf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4324350" cy="2697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800600" y="3771331"/>
            <a:ext cx="4038600" cy="239242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42672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Happens during life cycles of stars!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fact, elements 1-20 were formed this way.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7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</a:rPr>
              <a:t>Nuclear Fusion</a:t>
            </a:r>
            <a:endParaRPr lang="en-US" b="1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13" y="1143000"/>
            <a:ext cx="8229600" cy="29566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027" y="990600"/>
            <a:ext cx="86219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 the formula for 4 hydrogen nuclei combining to create one helium nucleus: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8600"/>
            <a:ext cx="5903912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latin typeface="Rockwell Extra Bold" pitchFamily="18" charset="0"/>
              </a:rPr>
              <a:t>HOMEWORK</a:t>
            </a:r>
          </a:p>
        </p:txBody>
      </p:sp>
    </p:spTree>
    <p:extLst>
      <p:ext uri="{BB962C8B-B14F-4D97-AF65-F5344CB8AC3E}">
        <p14:creationId xmlns="" xmlns:p14="http://schemas.microsoft.com/office/powerpoint/2010/main" val="11357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76295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Box 2"/>
          <p:cNvSpPr txBox="1">
            <a:spLocks noChangeArrowheads="1"/>
          </p:cNvSpPr>
          <p:nvPr/>
        </p:nvSpPr>
        <p:spPr bwMode="auto">
          <a:xfrm>
            <a:off x="1143000" y="304800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Aharoni" pitchFamily="2" charset="-79"/>
                <a:cs typeface="Aharoni" pitchFamily="2" charset="-79"/>
              </a:rPr>
              <a:t>How does this happen?!?</a:t>
            </a:r>
          </a:p>
        </p:txBody>
      </p:sp>
    </p:spTree>
    <p:extLst>
      <p:ext uri="{BB962C8B-B14F-4D97-AF65-F5344CB8AC3E}">
        <p14:creationId xmlns="" xmlns:p14="http://schemas.microsoft.com/office/powerpoint/2010/main" val="1013685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3"/>
          <p:cNvSpPr txBox="1">
            <a:spLocks noChangeArrowheads="1"/>
          </p:cNvSpPr>
          <p:nvPr/>
        </p:nvSpPr>
        <p:spPr bwMode="auto">
          <a:xfrm>
            <a:off x="152400" y="533400"/>
            <a:ext cx="44958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As you learned during the previous lecture…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It </a:t>
            </a:r>
            <a:r>
              <a:rPr lang="en-US" sz="2400" dirty="0"/>
              <a:t>all deals with the forces inside the nucleus of an atom!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Remember that a nucleus is just made up of + protons and neutral neutrons.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Neutrons help hold the protons of the nucleus together, but another attractive force is also needed!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This is called the strong nuclear force, which acts between all nucleons. </a:t>
            </a:r>
          </a:p>
        </p:txBody>
      </p:sp>
      <p:pic>
        <p:nvPicPr>
          <p:cNvPr id="173060" name="Picture 4" descr="http://ohiovr.com/testrenders/uranium_nucleu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05000"/>
            <a:ext cx="373380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65953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Box 3"/>
          <p:cNvSpPr txBox="1">
            <a:spLocks noChangeArrowheads="1"/>
          </p:cNvSpPr>
          <p:nvPr/>
        </p:nvSpPr>
        <p:spPr bwMode="auto">
          <a:xfrm>
            <a:off x="304800" y="533400"/>
            <a:ext cx="8458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The strong nuclear force decays over distance though, so a large nucleus is not as stable as a small one.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These result in radioactive elements, that lose protons over time. </a:t>
            </a:r>
          </a:p>
        </p:txBody>
      </p:sp>
      <p:pic>
        <p:nvPicPr>
          <p:cNvPr id="72708" name="Picture 2" descr="http://t0.gstatic.com/images?q=tbn:ANd9GcQNpOgf_FAs752Vm2zc3TalahuVnKgNdFYkd6rz0soejVo4fOokuyrjhmd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95600"/>
            <a:ext cx="55663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4927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2"/>
          <p:cNvSpPr txBox="1">
            <a:spLocks noChangeArrowheads="1"/>
          </p:cNvSpPr>
          <p:nvPr/>
        </p:nvSpPr>
        <p:spPr bwMode="auto">
          <a:xfrm>
            <a:off x="0" y="228600"/>
            <a:ext cx="464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2060"/>
                </a:solidFill>
                <a:latin typeface="Rockwell" pitchFamily="18" charset="0"/>
              </a:rPr>
              <a:t>Nuclear Fission</a:t>
            </a:r>
          </a:p>
        </p:txBody>
      </p:sp>
      <p:sp>
        <p:nvSpPr>
          <p:cNvPr id="73731" name="TextBox 3"/>
          <p:cNvSpPr txBox="1">
            <a:spLocks noChangeArrowheads="1"/>
          </p:cNvSpPr>
          <p:nvPr/>
        </p:nvSpPr>
        <p:spPr bwMode="auto">
          <a:xfrm>
            <a:off x="228600" y="1021925"/>
            <a:ext cx="89154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/>
              <a:t>When nuclei of certain isotopes (typically larger) are bombarded with neutrons, they undergo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FISSION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dirty="0" smtClean="0"/>
              <a:t>the splitting of the nucleus into smaller fragments.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When you do this, the strong nuclear forces keeping all the nucleons together are released as energy.  </a:t>
            </a:r>
          </a:p>
        </p:txBody>
      </p:sp>
      <p:pic>
        <p:nvPicPr>
          <p:cNvPr id="73732" name="Picture 2" descr="http://t2.gstatic.com/images?q=tbn:ANd9GcT-qgSP05sz2wlwllNw2FyjRbZz8rmj3oAHaO9DSKz_fIYOAG5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20656"/>
            <a:ext cx="4724400" cy="297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02937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2"/>
          <p:cNvSpPr txBox="1">
            <a:spLocks noChangeArrowheads="1"/>
          </p:cNvSpPr>
          <p:nvPr/>
        </p:nvSpPr>
        <p:spPr bwMode="auto">
          <a:xfrm>
            <a:off x="0" y="228600"/>
            <a:ext cx="464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2060"/>
                </a:solidFill>
                <a:latin typeface="Rockwell" pitchFamily="18" charset="0"/>
              </a:rPr>
              <a:t>Nuclear Fission</a:t>
            </a:r>
          </a:p>
        </p:txBody>
      </p:sp>
      <p:sp>
        <p:nvSpPr>
          <p:cNvPr id="73731" name="TextBox 3"/>
          <p:cNvSpPr txBox="1">
            <a:spLocks noChangeArrowheads="1"/>
          </p:cNvSpPr>
          <p:nvPr/>
        </p:nvSpPr>
        <p:spPr bwMode="auto">
          <a:xfrm>
            <a:off x="685800" y="11430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There are only two fissionable isotopes.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Draw the symbols for each below its name.</a:t>
            </a:r>
            <a:endParaRPr lang="en-US" sz="2400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85800" y="2514600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Uranium-235				Plutonium-239</a:t>
            </a:r>
            <a:endParaRPr lang="en-US" sz="2400" dirty="0"/>
          </a:p>
        </p:txBody>
      </p:sp>
      <p:sp>
        <p:nvSpPr>
          <p:cNvPr id="2050" name="AutoShape 2" descr="data:image/png;base64,iVBORw0KGgoAAAANSUhEUgAAAHgAAABQCAMAAADlRUG7AAAAhFBMVEX///8AAADo6Oizs7NkZGQ8PDzz8/NoaGjw8PC8vLzl5eX6+vphYWH09PTq6uqXl5dtbW3e3t7FxcXX19eMjIzT09N4eHg1NTWenp6kpKRbW1uEhIRRUVFERETNzc2QkJAPDw8lJSVMTEwaGho2NjYuLi5/f38XFxe/v7+rq6shISF0dHTs4jqtAAADs0lEQVRoge2Za5eiMAyGGyoIgiA3HQQUUMbb//9/m5QWHVZnVpE9Z8/yfiot9LFpSE1gbNSoUaPeL9v3fVtdzH3fbUdMqWG4fJlV1cVqfoN1qSonkqRwshBy3G8ef1kXECoi4qaFuMhCMbQFKX8A7gfOe9Z3SMY1h3hR7xHuiDU7Q4JzgMrSPs4An4xlAIdwtgRYxTRWAUy3URSlA5g6xrVytDHCFiZblzBlLCgBjjgW1gDB+5GNbOu0pA3F7ZyazHQ1tLF1AJ36+AHKeCiwVKgDeE3TDLD9QS0PTb4G0AP7u0f7CRn1rGmi0WErUJ/Ktz6H46Ijn2Qb1wgpWXq2VmAIB+ImOPdEXaQJOnqNe+uv0PyuS++bMwzXozXediwA1uJFJuvbaHFdboNpNJp3ZpjLfuMpb6AleYJj+OHGbnpKF6N2LHjBFexMhSZRZwouB5azJ7i0Xrm/Vp6DKX+Kxk55KbzqBJDLlag975qey/699ufcgLzWJ7ksxvYCDVcJU+NsK4yVcwwja/YVPOlMosD6E+CsdV2MzyuK1Rc6KBLGNPJqR7i2il9vBFu7FowhM8xlOyWLb0p55am73whuT77mRIrFgVQmzYEcC3OskvbuN4LNWStxBBku53F7GJkx59bN/4937vFTGsEjeASP4BE8gkfwCP6PwPpP4GcyiWeUSkA3k1AJbTYQ9yEgHRqcSEDeSRcnsn99/7H+UntZd0ojhwdb8JRsTHOvV/MvybCr3Pprnhqr7m0P7CaaTJ1AZg8uX2LSy9vMwlWZVs1vnjGUpXsUp+ykqSlemnxGppJrVQMx29yyvJLnyrUAXi8PbdQUazLwQl21e8dbxu7SVKHcpCpUX/0yl1ZU80AWCSiFdcITJpA7S96gXStBd/S6pWcgCoxU68I3IwI4o/vG5U2GbBWPucvXLU1ginpUxWXsuI1SDL5+JgoEjez0ITfvES8JTOXTQIBt26ad3hRwPra32JMH3FWfKpyZo79uXJMmUvO4WScwcP0Otrj0wOJybioTsjhOBeVOSXHmddH1gt+Z7RnN5TGwU2AbPawtc7YKj9G0VmvNJjzu/7nE9va0XYVc5X0uDRiuJionmmYad8ZflCucC0MX2rkcrEh/q1lw3DDh1SVr9vfwV7jzZVO3ROeeMlHmLD5MDTXQJ6+rTohyIqdxZPoYAjppn/z8aD+1sZhI0fV98X58sq82gryi+rV2ra/2OeH/VBrfbnlI4d4IrFZDfGr7TfaAX3tGjRr1T+oXxQMxpmYY5Y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png;base64,iVBORw0KGgoAAAANSUhEUgAAAHgAAABQCAMAAADlRUG7AAAAhFBMVEX///8AAADo6Oizs7NkZGQ8PDzz8/NoaGjw8PC8vLzl5eX6+vphYWH09PTq6uqXl5dtbW3e3t7FxcXX19eMjIzT09N4eHg1NTWenp6kpKRbW1uEhIRRUVFERETNzc2QkJAPDw8lJSVMTEwaGho2NjYuLi5/f38XFxe/v7+rq6shISF0dHTs4jqtAAADs0lEQVRoge2Za5eiMAyGGyoIgiA3HQQUUMbb//9/m5QWHVZnVpE9Z8/yfiot9LFpSE1gbNSoUaPeL9v3fVtdzH3fbUdMqWG4fJlV1cVqfoN1qSonkqRwshBy3G8ef1kXECoi4qaFuMhCMbQFKX8A7gfOe9Z3SMY1h3hR7xHuiDU7Q4JzgMrSPs4An4xlAIdwtgRYxTRWAUy3URSlA5g6xrVytDHCFiZblzBlLCgBjjgW1gDB+5GNbOu0pA3F7ZyazHQ1tLF1AJ36+AHKeCiwVKgDeE3TDLD9QS0PTb4G0AP7u0f7CRn1rGmi0WErUJ/Ktz6H46Ijn2Qb1wgpWXq2VmAIB+ImOPdEXaQJOnqNe+uv0PyuS++bMwzXozXediwA1uJFJuvbaHFdboNpNJp3ZpjLfuMpb6AleYJj+OHGbnpKF6N2LHjBFexMhSZRZwouB5azJ7i0Xrm/Vp6DKX+Kxk55KbzqBJDLlag975qey/699ufcgLzWJ7ksxvYCDVcJU+NsK4yVcwwja/YVPOlMosD6E+CsdV2MzyuK1Rc6KBLGNPJqR7i2il9vBFu7FowhM8xlOyWLb0p55am73whuT77mRIrFgVQmzYEcC3OskvbuN4LNWStxBBku53F7GJkx59bN/4937vFTGsEjeASP4BE8gkfwCP6PwPpP4GcyiWeUSkA3k1AJbTYQ9yEgHRqcSEDeSRcnsn99/7H+UntZd0ojhwdb8JRsTHOvV/MvybCr3Pprnhqr7m0P7CaaTJ1AZg8uX2LSy9vMwlWZVs1vnjGUpXsUp+ykqSlemnxGppJrVQMx29yyvJLnyrUAXi8PbdQUazLwQl21e8dbxu7SVKHcpCpUX/0yl1ZU80AWCSiFdcITJpA7S96gXStBd/S6pWcgCoxU68I3IwI4o/vG5U2GbBWPucvXLU1ginpUxWXsuI1SDL5+JgoEjez0ITfvES8JTOXTQIBt26ad3hRwPra32JMH3FWfKpyZo79uXJMmUvO4WScwcP0Otrj0wOJybioTsjhOBeVOSXHmddH1gt+Z7RnN5TGwU2AbPawtc7YKj9G0VmvNJjzu/7nE9va0XYVc5X0uDRiuJionmmYad8ZflCucC0MX2rkcrEh/q1lw3DDh1SVr9vfwV7jzZVO3ROeeMlHmLD5MDTXQJ6+rTohyIqdxZPoYAjppn/z8aD+1sZhI0fV98X58sq82gryi+rV2ra/2OeH/VBrfbnlI4d4IrFZDfGr7TfaAX3tGjRr1T+oXxQMxpmYY5Y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png;base64,iVBORw0KGgoAAAANSUhEUgAAAHgAAABQCAMAAADlRUG7AAAAhFBMVEX///8AAADo6Oizs7NkZGQ8PDzz8/NoaGjw8PC8vLzl5eX6+vphYWH09PTq6uqXl5dtbW3e3t7FxcXX19eMjIzT09N4eHg1NTWenp6kpKRbW1uEhIRRUVFERETNzc2QkJAPDw8lJSVMTEwaGho2NjYuLi5/f38XFxe/v7+rq6shISF0dHTs4jqtAAADs0lEQVRoge2Za5eiMAyGGyoIgiA3HQQUUMbb//9/m5QWHVZnVpE9Z8/yfiot9LFpSE1gbNSoUaPeL9v3fVtdzH3fbUdMqWG4fJlV1cVqfoN1qSonkqRwshBy3G8ef1kXECoi4qaFuMhCMbQFKX8A7gfOe9Z3SMY1h3hR7xHuiDU7Q4JzgMrSPs4An4xlAIdwtgRYxTRWAUy3URSlA5g6xrVytDHCFiZblzBlLCgBjjgW1gDB+5GNbOu0pA3F7ZyazHQ1tLF1AJ36+AHKeCiwVKgDeE3TDLD9QS0PTb4G0AP7u0f7CRn1rGmi0WErUJ/Ktz6H46Ijn2Qb1wgpWXq2VmAIB+ImOPdEXaQJOnqNe+uv0PyuS++bMwzXozXediwA1uJFJuvbaHFdboNpNJp3ZpjLfuMpb6AleYJj+OHGbnpKF6N2LHjBFexMhSZRZwouB5azJ7i0Xrm/Vp6DKX+Kxk55KbzqBJDLlag975qey/699ufcgLzWJ7ksxvYCDVcJU+NsK4yVcwwja/YVPOlMosD6E+CsdV2MzyuK1Rc6KBLGNPJqR7i2il9vBFu7FowhM8xlOyWLb0p55am73whuT77mRIrFgVQmzYEcC3OskvbuN4LNWStxBBku53F7GJkx59bN/4937vFTGsEjeASP4BE8gkfwCP6PwPpP4GcyiWeUSkA3k1AJbTYQ9yEgHRqcSEDeSRcnsn99/7H+UntZd0ojhwdb8JRsTHOvV/MvybCr3Pprnhqr7m0P7CaaTJ1AZg8uX2LSy9vMwlWZVs1vnjGUpXsUp+ykqSlemnxGppJrVQMx29yyvJLnyrUAXi8PbdQUazLwQl21e8dbxu7SVKHcpCpUX/0yl1ZU80AWCSiFdcITJpA7S96gXStBd/S6pWcgCoxU68I3IwI4o/vG5U2GbBWPucvXLU1ginpUxWXsuI1SDL5+JgoEjez0ITfvES8JTOXTQIBt26ad3hRwPra32JMH3FWfKpyZo79uXJMmUvO4WScwcP0Otrj0wOJybioTsjhOBeVOSXHmddH1gt+Z7RnN5TGwU2AbPawtc7YKj9G0VmvNJjzu/7nE9va0XYVc5X0uDRiuJionmmYad8ZflCucC0MX2rkcrEh/q1lw3DDh1SVr9vfwV7jzZVO3ROeeMlHmLD5MDTXQJ6+rTohyIqdxZPoYAjppn/z8aD+1sZhI0fV98X58sq82gryi+rV2ra/2OeH/VBrfbnlI4d4IrFZDfGr7TfaAX3tGjRr1T+oXxQMxpmYY5Y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physicsnet.co.uk/wp-content/uploads/2010/05/uranium-23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2743200" cy="1828800"/>
          </a:xfrm>
          <a:prstGeom prst="rect">
            <a:avLst/>
          </a:prstGeom>
          <a:noFill/>
        </p:spPr>
      </p:pic>
      <p:pic>
        <p:nvPicPr>
          <p:cNvPr id="2058" name="Picture 10" descr="http://wordpress.mrreid.org/wp-content/uploads/2010/07/Np-239-to-Pu-239.png"/>
          <p:cNvPicPr>
            <a:picLocks noChangeAspect="1" noChangeArrowheads="1"/>
          </p:cNvPicPr>
          <p:nvPr/>
        </p:nvPicPr>
        <p:blipFill>
          <a:blip r:embed="rId4" cstate="print"/>
          <a:srcRect l="46667" r="24444" b="-7692"/>
          <a:stretch>
            <a:fillRect/>
          </a:stretch>
        </p:blipFill>
        <p:spPr bwMode="auto">
          <a:xfrm>
            <a:off x="5486400" y="3810000"/>
            <a:ext cx="2688771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2937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</a:rPr>
              <a:t>Fission of Uranium</a:t>
            </a:r>
            <a:endParaRPr lang="en-US" b="1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573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Can you write the equation for this reaction???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" y="1524000"/>
            <a:ext cx="9153525" cy="393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162"/>
          <a:stretch/>
        </p:blipFill>
        <p:spPr bwMode="auto">
          <a:xfrm>
            <a:off x="381000" y="5638801"/>
            <a:ext cx="82239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9721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</a:rPr>
              <a:t>Fission of Uranium</a:t>
            </a:r>
            <a:endParaRPr lang="en-US" b="1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573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6" t="62161" r="1439" b="2302"/>
          <a:stretch/>
        </p:blipFill>
        <p:spPr bwMode="auto">
          <a:xfrm>
            <a:off x="381000" y="1371600"/>
            <a:ext cx="8534400" cy="17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276600"/>
            <a:ext cx="86049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Notice that there the same numbers of </a:t>
            </a:r>
            <a:r>
              <a:rPr lang="en-US" sz="2400" b="1" u="sng" dirty="0" smtClean="0"/>
              <a:t>protons</a:t>
            </a:r>
            <a:r>
              <a:rPr lang="en-US" sz="2400" dirty="0" smtClean="0"/>
              <a:t> on each side</a:t>
            </a:r>
          </a:p>
          <a:p>
            <a:r>
              <a:rPr lang="en-US" sz="2400" dirty="0" smtClean="0"/>
              <a:t>HOW MANY? </a:t>
            </a:r>
          </a:p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92</a:t>
            </a:r>
          </a:p>
          <a:p>
            <a:r>
              <a:rPr lang="en-US" sz="2400" dirty="0" smtClean="0"/>
              <a:t>And the same number of </a:t>
            </a:r>
            <a:r>
              <a:rPr lang="en-US" sz="2400" b="1" u="sng" dirty="0" smtClean="0"/>
              <a:t>neutrons</a:t>
            </a:r>
            <a:r>
              <a:rPr lang="en-US" sz="2400" dirty="0" smtClean="0"/>
              <a:t> on each side</a:t>
            </a:r>
          </a:p>
          <a:p>
            <a:r>
              <a:rPr lang="en-US" sz="2400" dirty="0" smtClean="0"/>
              <a:t>HOW MANY? </a:t>
            </a:r>
          </a:p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144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08081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</a:rPr>
              <a:t>Nuclear Fission</a:t>
            </a:r>
            <a:endParaRPr lang="en-US" b="1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573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027" y="990600"/>
            <a:ext cx="37451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a chain reaction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some of the neutrons released react with other fissionable atoms, releasing more neutrons which react with still more fissionable atoms.</a:t>
            </a:r>
            <a:endParaRPr lang="en-US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 descr="https://www.e-education.psu.edu/files/egee401/image/lesson02/fis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5283678" cy="48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22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506</Words>
  <Application>Microsoft Office PowerPoint</Application>
  <PresentationFormat>On-screen Show (4:3)</PresentationFormat>
  <Paragraphs>87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October 14</vt:lpstr>
      <vt:lpstr>Slide 2</vt:lpstr>
      <vt:lpstr>Slide 3</vt:lpstr>
      <vt:lpstr>Slide 4</vt:lpstr>
      <vt:lpstr>Slide 5</vt:lpstr>
      <vt:lpstr>Slide 6</vt:lpstr>
      <vt:lpstr>Fission of Uranium</vt:lpstr>
      <vt:lpstr>Fission of Uranium</vt:lpstr>
      <vt:lpstr>Nuclear Fission</vt:lpstr>
      <vt:lpstr>Nuclear Fission</vt:lpstr>
      <vt:lpstr>Slide 11</vt:lpstr>
      <vt:lpstr>Nuclear Fusion</vt:lpstr>
      <vt:lpstr>Nuclear Fusion</vt:lpstr>
      <vt:lpstr>HOMEWORK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15</dc:title>
  <dc:creator>Hana Lee</dc:creator>
  <cp:lastModifiedBy>Windows User</cp:lastModifiedBy>
  <cp:revision>47</cp:revision>
  <dcterms:created xsi:type="dcterms:W3CDTF">2013-05-15T05:03:58Z</dcterms:created>
  <dcterms:modified xsi:type="dcterms:W3CDTF">2015-11-03T17:41:11Z</dcterms:modified>
</cp:coreProperties>
</file>