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rIns="91425" wrap="square" tIns="91425"/>
          <a:lstStyle>
            <a:lvl1pPr indent="0" lvl="0" marL="0" marR="0" rtl="0" algn="r">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63" name="Shape 16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228600" lvl="3" marL="1600200" marR="0" rtl="0" algn="l">
              <a:spcBef>
                <a:spcPts val="0"/>
              </a:spcBef>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03" name="Shape 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
        <p:nvSpPr>
          <p:cNvPr id="117" name="Shape 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18" name="Shape 11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0" i="0" lang="en-US" sz="1200" u="none" cap="none" strike="noStrike">
                <a:solidFill>
                  <a:schemeClr val="dk1"/>
                </a:solidFill>
                <a:latin typeface="Calibri"/>
                <a:ea typeface="Calibri"/>
                <a:cs typeface="Calibri"/>
                <a:sym typeface="Calibri"/>
              </a:rPr>
              <a:t>Perhaps the leading theory focuses on the slimy interface where the sea laps against land. If early oceans carried organic molecules—and they most likely did—the porous surfaces of shoreline minerals could have helped organize such building blocks into primitive structures.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26" name="Shape 12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According to some solar evolution models, the sun was some 30 percent dimmer at that time, providing less heat to Earth. So as soon as the hail of asteroids stopped, Earth may have cooled to an average surface temperature of –40°F and a crust of ice as much as 1,000 feet thick may have covered the oceans. </a:t>
            </a: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You might think that icy cold water trapped under hundreds of meters of ice would not be beneficial to life beginning, but in fact it is advantageous in many aspects. One advantage is that the layer of ice would provide a protective shield by preventing ultra-violet light, which enters the earth's atmosphere and destroys organic compounds, from reaching the developing molecules. Another advantage is that it would provide safety from the devestating effects of impact frustration. ( Definition Box -Impact frustration is a theory which says that life may potentially have arisen many times, but was wiped out due to severe bolide impacts) The water beneath the ice would be cold, allowing for organic molecules to survive over much longer periods of time. These organic molecules could have been provided by the hydrothermal vents still prevalent on the ocean floor today. With a sufficient supply of organic molecules safe from ultra-violet radiation and bolide impact frustration, many believe that this was the environment allowing life to get a foothold on a hostile earth.</a:t>
            </a:r>
            <a:br>
              <a:rPr b="0" i="0" lang="en-US" sz="1000" u="none" cap="none" strike="noStrike">
                <a:solidFill>
                  <a:schemeClr val="dk1"/>
                </a:solidFill>
                <a:latin typeface="Calibri"/>
                <a:ea typeface="Calibri"/>
                <a:cs typeface="Calibri"/>
                <a:sym typeface="Calibri"/>
              </a:rPr>
            </a:br>
          </a:p>
          <a:p>
            <a:pPr indent="0" lvl="0" marL="0" marR="0" rtl="0" algn="l">
              <a:spcBef>
                <a:spcPts val="0"/>
              </a:spcBef>
              <a:buNone/>
            </a:pPr>
            <a:r>
              <a:rPr b="0" i="0" lang="en-US" sz="1000" u="none" cap="none" strike="noStrike">
                <a:solidFill>
                  <a:schemeClr val="dk1"/>
                </a:solidFill>
                <a:latin typeface="Calibri"/>
                <a:ea typeface="Calibri"/>
                <a:cs typeface="Calibri"/>
                <a:sym typeface="Calibri"/>
              </a:rPr>
              <a:t>With a barrier between the atmosphere and the ocean, the debate concerning the composition of the atmosphere becomes much less significant. All of the components needed for organic syntheses such as the Strecker synthesis would be provided and kept stable, while the bottom of the ocean would provide a place for organics to gather and react. Following this reasoning, the atmospheric composition may only be important after life came out of the water, when life had already begun.</a:t>
            </a:r>
            <a:br>
              <a:rPr b="0" i="0" lang="en-US" sz="1000" u="none" cap="none" strike="noStrike">
                <a:solidFill>
                  <a:schemeClr val="dk1"/>
                </a:solidFill>
                <a:latin typeface="Calibri"/>
                <a:ea typeface="Calibri"/>
                <a:cs typeface="Calibri"/>
                <a:sym typeface="Calibri"/>
              </a:rPr>
            </a:b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34" name="Shape 13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You might think that icy cold water trapped under hundreds of meters of ice would not be beneficial to life beginning, but in fact it is advantageous in many aspects. One advantage is that the layer of ice would provide a protective shield by preventing ultra-violet light, which enters the earth's atmosphere and destroys organic compounds, from reaching the developing molecules. Another advantage is that it would provide safety from the devestating effects of impact frustration. ( Definition Box -Impact frustration is a theory which says that life may potentially have arisen many times, but was wiped out due to severe bolide impacts) The water beneath the ice would be cold, allowing for organic molecules to survive over much longer periods of time. These organic molecules could have been provided by the hydrothermal vents still prevalent on the ocean floor today. With a sufficient supply of organic molecules safe from ultra-violet radiation and bolide impact frustration, many believe that this was the environment allowing life to get a foothold on a hostile earth.</a:t>
            </a:r>
            <a:br>
              <a:rPr b="0" i="0" lang="en-US" sz="900" u="none" cap="none" strike="noStrike">
                <a:solidFill>
                  <a:schemeClr val="dk1"/>
                </a:solidFill>
                <a:latin typeface="Calibri"/>
                <a:ea typeface="Calibri"/>
                <a:cs typeface="Calibri"/>
                <a:sym typeface="Calibri"/>
              </a:rPr>
            </a:br>
          </a:p>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With a barrier between the atmosphere and the ocean, the debate concerning the composition of the atmosphere becomes much less significant. All of the components needed for organic syntheses such as the Strecker synthesis would be provided and kept stable, while the bottom of the ocean would provide a place for organics to gather and react. Following this reasoning, the atmospheric composition may only be important after life came out of the water, when life had already begun.</a:t>
            </a:r>
            <a:br>
              <a:rPr b="0" i="0" lang="en-US" sz="900" u="none" cap="none" strike="noStrike">
                <a:solidFill>
                  <a:schemeClr val="dk1"/>
                </a:solidFill>
                <a:latin typeface="Calibri"/>
                <a:ea typeface="Calibri"/>
                <a:cs typeface="Calibri"/>
                <a:sym typeface="Calibri"/>
              </a:rPr>
            </a:br>
          </a:p>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Proposed by Miller’s graduate student.  He was looking at samples from the Miller experiment that had been frozen for 25 years and he actually saw the percentage of some compounds had increased in the sample.  </a:t>
            </a:r>
          </a:p>
          <a:p>
            <a:pPr indent="0" lvl="0" marL="0" marR="0" rtl="0" algn="l">
              <a:lnSpc>
                <a:spcPct val="8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The skepticism they faced was understandable. Chemical reactions do slow down as the temperature drops, and according to standard calculations, the reactions that assemble cyanide molecules into amino acids and nucleobases should run a hundred thousand times more slowly at –112°F than at room temperature. This is the main argument against Miller’s experiment, and against a cold origin of life in general. But strange things happen when you freeze chemicals in ice. Some reactions slow down, but others actually speed up—especially reactions that involve joining small molecules into larger ones. This seeming paradox is caused by a process called eutectic freezing. As an ice crystal forms, it stays pure: Only molecules of water join the growing crystal, while impurities like salt or cyanide are excluded. These impurities become crowded in microscopic pockets of liquid within the ice, and this crowding causes the molecules to collide more often. Chemically speaking, it transforms a tepid seventh-grade school dance into a raging molecular mosh pit.</a:t>
            </a:r>
          </a:p>
          <a:p>
            <a:pPr indent="0" lvl="0" marL="0" marR="0" rtl="0" algn="l">
              <a:lnSpc>
                <a:spcPct val="80000"/>
              </a:lnSpc>
              <a:spcBef>
                <a:spcPts val="0"/>
              </a:spcBef>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41" name="Shape 14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0" i="0" lang="en-US" sz="1000" u="none" cap="none" strike="noStrike">
                <a:solidFill>
                  <a:schemeClr val="dk1"/>
                </a:solidFill>
                <a:latin typeface="Calibri"/>
                <a:ea typeface="Calibri"/>
                <a:cs typeface="Calibri"/>
                <a:sym typeface="Calibri"/>
              </a:rPr>
              <a:t>One current theory is that life originated deep beneath the surface of the ocean at deep sea hydrothermal vents. These hydrothermal vents were first discovered in 1979. Soon after, scientists made an exciting discovery. These vents release hot gaseous substances from the center of the earth at temperatures in excess of 700oF. Previously scientists were sure that life could not exist, deep beneath the surface of the ocean. After the discovery of hydrothermal vents, they found ecosystems thriving in the depths of the ocean. These ecosystems contained various types of fish, worms, crabs, bacteria and other organisms which had found a way to survive in a cold, hostile environment without energy input from sunlight. Because life had been found to exist where it previously was thought unable to, many scientists began to ask questions as to whether or not this was where life may have originated on the earth.</a:t>
            </a:r>
            <a:br>
              <a:rPr b="0" i="0" lang="en-US" sz="1000" u="none" cap="none" strike="noStrike">
                <a:solidFill>
                  <a:schemeClr val="dk1"/>
                </a:solidFill>
                <a:latin typeface="Calibri"/>
                <a:ea typeface="Calibri"/>
                <a:cs typeface="Calibri"/>
                <a:sym typeface="Calibri"/>
              </a:rPr>
            </a:b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50" name="Shape 150"/>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56" name="Shape 15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On the molecular level, the chances of life originating at deep sea thermal vents is not likely. It is known that organic molecules are unstable at high temperatures, and are destroyed as quickly as they are produced. It has been estimated that life could not have arisen in the ocean unless the temperature was less than 25oC, or 77oF.</a:t>
            </a:r>
            <a:br>
              <a:rPr b="0" i="0" lang="en-US" sz="1000" u="none" cap="none" strike="noStrike">
                <a:solidFill>
                  <a:schemeClr val="dk1"/>
                </a:solidFill>
                <a:latin typeface="Calibri"/>
                <a:ea typeface="Calibri"/>
                <a:cs typeface="Calibri"/>
                <a:sym typeface="Calibri"/>
              </a:rPr>
            </a:br>
          </a:p>
          <a:p>
            <a:pPr indent="0" lvl="0" marL="0" marR="0" rtl="0" algn="l">
              <a:spcBef>
                <a:spcPts val="0"/>
              </a:spcBef>
              <a:buNone/>
            </a:pPr>
            <a:r>
              <a:rPr b="0" i="0" lang="en-US" sz="1000" u="none" cap="none" strike="noStrike">
                <a:solidFill>
                  <a:schemeClr val="dk1"/>
                </a:solidFill>
                <a:latin typeface="Calibri"/>
                <a:ea typeface="Calibri"/>
                <a:cs typeface="Calibri"/>
                <a:sym typeface="Calibri"/>
              </a:rPr>
              <a:t>Supporters of this theory claim that the organic molecules at the thermal vents are not formed in 300oC temperatures, but rather in a gradient formed between the hydrothermal vent water, and the extremely cold water, 4oC (39.2oF), which surrounds the vent at the bottom of the ocean.</a:t>
            </a:r>
            <a:br>
              <a:rPr b="0" i="0" lang="en-US" sz="1000" u="none" cap="none" strike="noStrike">
                <a:solidFill>
                  <a:schemeClr val="dk1"/>
                </a:solidFill>
                <a:latin typeface="Calibri"/>
                <a:ea typeface="Calibri"/>
                <a:cs typeface="Calibri"/>
                <a:sym typeface="Calibri"/>
              </a:rPr>
            </a:br>
            <a:r>
              <a:rPr b="0" i="0" lang="en-US" sz="1000" u="none" cap="none" strike="noStrike">
                <a:solidFill>
                  <a:schemeClr val="dk1"/>
                </a:solidFill>
                <a:latin typeface="Calibri"/>
                <a:ea typeface="Calibri"/>
                <a:cs typeface="Calibri"/>
                <a:sym typeface="Calibri"/>
              </a:rPr>
              <a:t> </a:t>
            </a:r>
            <a:br>
              <a:rPr b="0" i="0" lang="en-US" sz="1000" u="none" cap="none" strike="noStrike">
                <a:solidFill>
                  <a:schemeClr val="dk1"/>
                </a:solidFill>
                <a:latin typeface="Calibri"/>
                <a:ea typeface="Calibri"/>
                <a:cs typeface="Calibri"/>
                <a:sym typeface="Calibri"/>
              </a:rPr>
            </a:br>
            <a:r>
              <a:rPr b="0" i="0" lang="en-US" sz="1000" u="none" cap="none" strike="noStrike">
                <a:solidFill>
                  <a:schemeClr val="dk1"/>
                </a:solidFill>
                <a:latin typeface="Calibri"/>
                <a:ea typeface="Calibri"/>
                <a:cs typeface="Calibri"/>
                <a:sym typeface="Calibri"/>
              </a:rPr>
              <a:t>The temperatures at this gradient would be suitable for organic chemistry to occur. Debates still remain, however, as to the gradient's effectiveness in producing organic compounds.</a:t>
            </a:r>
            <a:br>
              <a:rPr b="0" i="0" lang="en-US" sz="1000" u="none" cap="none" strike="noStrike">
                <a:solidFill>
                  <a:schemeClr val="dk1"/>
                </a:solidFill>
                <a:latin typeface="Calibri"/>
                <a:ea typeface="Calibri"/>
                <a:cs typeface="Calibri"/>
                <a:sym typeface="Calibri"/>
              </a:rPr>
            </a: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7" name="Shape 17"/>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72" name="Shape 72"/>
        <p:cNvGrpSpPr/>
        <p:nvPr/>
      </p:nvGrpSpPr>
      <p:grpSpPr>
        <a:xfrm>
          <a:off x="0" y="0"/>
          <a:ext cx="0" cy="0"/>
          <a:chOff x="0" y="0"/>
          <a:chExt cx="0" cy="0"/>
        </a:xfrm>
      </p:grpSpPr>
      <p:sp>
        <p:nvSpPr>
          <p:cNvPr id="73" name="Shape 73"/>
          <p:cNvSpPr txBox="1"/>
          <p:nvPr>
            <p:ph type="title"/>
          </p:nvPr>
        </p:nvSpPr>
        <p:spPr>
          <a:xfrm>
            <a:off x="1792288" y="4800600"/>
            <a:ext cx="5486400" cy="566738"/>
          </a:xfrm>
          <a:prstGeom prst="rect">
            <a:avLst/>
          </a:prstGeom>
          <a:noFill/>
          <a:ln>
            <a:noFill/>
          </a:ln>
        </p:spPr>
        <p:txBody>
          <a:bodyPr anchorCtr="0" anchor="b" bIns="91425" lIns="91425" rIns="91425" wrap="square" tIns="91425"/>
          <a:lstStyle>
            <a:lvl1pPr indent="0" lvl="0" marL="0" marR="0" rtl="0" algn="l">
              <a:spcBef>
                <a:spcPts val="0"/>
              </a:spcBef>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4" name="Shape 74"/>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spcBef>
                <a:spcPts val="640"/>
              </a:spcBef>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 type="body"/>
          </p:nvPr>
        </p:nvSpPr>
        <p:spPr>
          <a:xfrm>
            <a:off x="1792288" y="5367338"/>
            <a:ext cx="5486400" cy="804862"/>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76" name="Shape 76"/>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9" name="Shape 79"/>
        <p:cNvGrpSpPr/>
        <p:nvPr/>
      </p:nvGrpSpPr>
      <p:grpSpPr>
        <a:xfrm>
          <a:off x="0" y="0"/>
          <a:ext cx="0" cy="0"/>
          <a:chOff x="0" y="0"/>
          <a:chExt cx="0" cy="0"/>
        </a:xfrm>
      </p:grpSpPr>
      <p:sp>
        <p:nvSpPr>
          <p:cNvPr id="80" name="Shape 80"/>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81" name="Shape 81"/>
          <p:cNvSpPr txBox="1"/>
          <p:nvPr>
            <p:ph idx="1" type="body"/>
          </p:nvPr>
        </p:nvSpPr>
        <p:spPr>
          <a:xfrm rot="5400000">
            <a:off x="2309018" y="-251619"/>
            <a:ext cx="4525963" cy="8229600"/>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Shape 82"/>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85" name="Shape 85"/>
        <p:cNvGrpSpPr/>
        <p:nvPr/>
      </p:nvGrpSpPr>
      <p:grpSpPr>
        <a:xfrm>
          <a:off x="0" y="0"/>
          <a:ext cx="0" cy="0"/>
          <a:chOff x="0" y="0"/>
          <a:chExt cx="0" cy="0"/>
        </a:xfrm>
      </p:grpSpPr>
      <p:sp>
        <p:nvSpPr>
          <p:cNvPr id="86" name="Shape 86"/>
          <p:cNvSpPr txBox="1"/>
          <p:nvPr>
            <p:ph type="title"/>
          </p:nvPr>
        </p:nvSpPr>
        <p:spPr>
          <a:xfrm rot="5400000">
            <a:off x="4732337" y="2171700"/>
            <a:ext cx="5851525" cy="20574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87" name="Shape 87"/>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 name="Shape 88"/>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Media">
  <p:cSld name="Title, Text and Media Clip">
    <p:spTree>
      <p:nvGrpSpPr>
        <p:cNvPr id="21" name="Shape 21"/>
        <p:cNvGrpSpPr/>
        <p:nvPr/>
      </p:nvGrpSpPr>
      <p:grpSpPr>
        <a:xfrm>
          <a:off x="0" y="0"/>
          <a:ext cx="0" cy="0"/>
          <a:chOff x="0" y="0"/>
          <a:chExt cx="0" cy="0"/>
        </a:xfrm>
      </p:grpSpPr>
      <p:sp>
        <p:nvSpPr>
          <p:cNvPr id="22" name="Shape 22"/>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23" name="Shape 23"/>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p:nvPr>
            <p:ph idx="2" type="media"/>
          </p:nvPr>
        </p:nvSpPr>
        <p:spPr>
          <a:xfrm>
            <a:off x="4648200" y="1600200"/>
            <a:ext cx="4038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Shape 25"/>
          <p:cNvSpPr txBox="1"/>
          <p:nvPr>
            <p:ph idx="10" type="dt"/>
          </p:nvPr>
        </p:nvSpPr>
        <p:spPr>
          <a:xfrm>
            <a:off x="457200" y="6245225"/>
            <a:ext cx="2133600" cy="476250"/>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1" type="ftr"/>
          </p:nvPr>
        </p:nvSpPr>
        <p:spPr>
          <a:xfrm>
            <a:off x="3124200" y="6245225"/>
            <a:ext cx="2895600" cy="47625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2" type="sldNum"/>
          </p:nvPr>
        </p:nvSpPr>
        <p:spPr>
          <a:xfrm>
            <a:off x="6553200" y="6245225"/>
            <a:ext cx="2133600" cy="47625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8" name="Shape 28"/>
        <p:cNvGrpSpPr/>
        <p:nvPr/>
      </p:nvGrpSpPr>
      <p:grpSpPr>
        <a:xfrm>
          <a:off x="0" y="0"/>
          <a:ext cx="0" cy="0"/>
          <a:chOff x="0" y="0"/>
          <a:chExt cx="0" cy="0"/>
        </a:xfrm>
      </p:grpSpPr>
      <p:sp>
        <p:nvSpPr>
          <p:cNvPr id="29" name="Shape 29"/>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32" name="Shape 32"/>
        <p:cNvGrpSpPr/>
        <p:nvPr/>
      </p:nvGrpSpPr>
      <p:grpSpPr>
        <a:xfrm>
          <a:off x="0" y="0"/>
          <a:ext cx="0" cy="0"/>
          <a:chOff x="0" y="0"/>
          <a:chExt cx="0" cy="0"/>
        </a:xfrm>
      </p:grpSpPr>
      <p:sp>
        <p:nvSpPr>
          <p:cNvPr id="33" name="Shape 33"/>
          <p:cNvSpPr txBox="1"/>
          <p:nvPr>
            <p:ph type="ctrTitle"/>
          </p:nvPr>
        </p:nvSpPr>
        <p:spPr>
          <a:xfrm>
            <a:off x="685800" y="2130425"/>
            <a:ext cx="7772400" cy="1470025"/>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34" name="Shape 34"/>
          <p:cNvSpPr txBox="1"/>
          <p:nvPr>
            <p:ph idx="1" type="subTitle"/>
          </p:nvPr>
        </p:nvSpPr>
        <p:spPr>
          <a:xfrm>
            <a:off x="1371600" y="3886200"/>
            <a:ext cx="6400800" cy="1752600"/>
          </a:xfrm>
          <a:prstGeom prst="rect">
            <a:avLst/>
          </a:prstGeom>
          <a:noFill/>
          <a:ln>
            <a:noFill/>
          </a:ln>
        </p:spPr>
        <p:txBody>
          <a:bodyPr anchorCtr="0" anchor="t" bIns="91425" lIns="91425" rIns="91425" wrap="square" tIns="91425"/>
          <a:lstStyle>
            <a:lvl1pPr indent="0" lvl="0" marL="0" marR="0" rtl="0" algn="ctr">
              <a:spcBef>
                <a:spcPts val="640"/>
              </a:spcBef>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5" name="Shape 35"/>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38" name="Shape 38"/>
        <p:cNvGrpSpPr/>
        <p:nvPr/>
      </p:nvGrpSpPr>
      <p:grpSpPr>
        <a:xfrm>
          <a:off x="0" y="0"/>
          <a:ext cx="0" cy="0"/>
          <a:chOff x="0" y="0"/>
          <a:chExt cx="0" cy="0"/>
        </a:xfrm>
      </p:grpSpPr>
      <p:sp>
        <p:nvSpPr>
          <p:cNvPr id="39" name="Shape 39"/>
          <p:cNvSpPr txBox="1"/>
          <p:nvPr>
            <p:ph type="title"/>
          </p:nvPr>
        </p:nvSpPr>
        <p:spPr>
          <a:xfrm>
            <a:off x="722313" y="4406900"/>
            <a:ext cx="7772400" cy="1362075"/>
          </a:xfrm>
          <a:prstGeom prst="rect">
            <a:avLst/>
          </a:prstGeom>
          <a:noFill/>
          <a:ln>
            <a:noFill/>
          </a:ln>
        </p:spPr>
        <p:txBody>
          <a:bodyPr anchorCtr="0" anchor="t" bIns="91425" lIns="91425" rIns="91425" wrap="square" tIns="91425"/>
          <a:lstStyle>
            <a:lvl1pPr indent="0" lvl="0" marL="0" marR="0" rtl="0" algn="l">
              <a:spcBef>
                <a:spcPts val="0"/>
              </a:spcBef>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40" name="Shape 40"/>
          <p:cNvSpPr txBox="1"/>
          <p:nvPr>
            <p:ph idx="1" type="body"/>
          </p:nvPr>
        </p:nvSpPr>
        <p:spPr>
          <a:xfrm>
            <a:off x="722313" y="2906713"/>
            <a:ext cx="7772400" cy="1500187"/>
          </a:xfrm>
          <a:prstGeom prst="rect">
            <a:avLst/>
          </a:prstGeom>
          <a:noFill/>
          <a:ln>
            <a:noFill/>
          </a:ln>
        </p:spPr>
        <p:txBody>
          <a:bodyPr anchorCtr="0" anchor="b" bIns="91425" lIns="91425" rIns="91425" wrap="square" tIns="91425"/>
          <a:lstStyle>
            <a:lvl1pPr indent="0" lvl="0" marL="0" marR="0" rtl="0" algn="l">
              <a:spcBef>
                <a:spcPts val="400"/>
              </a:spcBef>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41" name="Shape 41"/>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46" name="Shape 46"/>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1" name="Shape 51"/>
        <p:cNvGrpSpPr/>
        <p:nvPr/>
      </p:nvGrpSpPr>
      <p:grpSpPr>
        <a:xfrm>
          <a:off x="0" y="0"/>
          <a:ext cx="0" cy="0"/>
          <a:chOff x="0" y="0"/>
          <a:chExt cx="0" cy="0"/>
        </a:xfrm>
      </p:grpSpPr>
      <p:sp>
        <p:nvSpPr>
          <p:cNvPr id="52" name="Shape 52"/>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53" name="Shape 53"/>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4" name="Shape 54"/>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5" name="Shape 55"/>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6" name="Shape 56"/>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7" name="Shape 57"/>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0" name="Shape 60"/>
        <p:cNvGrpSpPr/>
        <p:nvPr/>
      </p:nvGrpSpPr>
      <p:grpSpPr>
        <a:xfrm>
          <a:off x="0" y="0"/>
          <a:ext cx="0" cy="0"/>
          <a:chOff x="0" y="0"/>
          <a:chExt cx="0" cy="0"/>
        </a:xfrm>
      </p:grpSpPr>
      <p:sp>
        <p:nvSpPr>
          <p:cNvPr id="61" name="Shape 61"/>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62" name="Shape 62"/>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5" name="Shape 65"/>
        <p:cNvGrpSpPr/>
        <p:nvPr/>
      </p:nvGrpSpPr>
      <p:grpSpPr>
        <a:xfrm>
          <a:off x="0" y="0"/>
          <a:ext cx="0" cy="0"/>
          <a:chOff x="0" y="0"/>
          <a:chExt cx="0" cy="0"/>
        </a:xfrm>
      </p:grpSpPr>
      <p:sp>
        <p:nvSpPr>
          <p:cNvPr id="66" name="Shape 66"/>
          <p:cNvSpPr txBox="1"/>
          <p:nvPr>
            <p:ph type="title"/>
          </p:nvPr>
        </p:nvSpPr>
        <p:spPr>
          <a:xfrm>
            <a:off x="457200" y="273050"/>
            <a:ext cx="3008313" cy="1162050"/>
          </a:xfrm>
          <a:prstGeom prst="rect">
            <a:avLst/>
          </a:prstGeom>
          <a:noFill/>
          <a:ln>
            <a:noFill/>
          </a:ln>
        </p:spPr>
        <p:txBody>
          <a:bodyPr anchorCtr="0" anchor="b" bIns="91425" lIns="91425" rIns="91425" wrap="square" tIns="91425"/>
          <a:lstStyle>
            <a:lvl1pPr indent="0" lvl="0" marL="0" marR="0" rtl="0" algn="l">
              <a:spcBef>
                <a:spcPts val="0"/>
              </a:spcBef>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67" name="Shape 67"/>
          <p:cNvSpPr txBox="1"/>
          <p:nvPr>
            <p:ph idx="1" type="body"/>
          </p:nvPr>
        </p:nvSpPr>
        <p:spPr>
          <a:xfrm>
            <a:off x="3575050" y="273050"/>
            <a:ext cx="5111750" cy="585311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hyperlink" Target="http://claypolym.m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s://www.youtube.com/watch?v=D69hGvCsWg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Clr>
                <a:schemeClr val="accent2"/>
              </a:buClr>
              <a:buFont typeface="Calibri"/>
              <a:buNone/>
            </a:pPr>
            <a:r>
              <a:rPr b="1" i="0" lang="en-US" sz="3240" u="none" cap="none" strike="noStrike">
                <a:solidFill>
                  <a:schemeClr val="accent2"/>
                </a:solidFill>
                <a:latin typeface="Calibri"/>
                <a:ea typeface="Calibri"/>
                <a:cs typeface="Calibri"/>
                <a:sym typeface="Calibri"/>
              </a:rPr>
              <a:t>Four processes were needed for the spontaneous origin of life on Earth:</a:t>
            </a:r>
          </a:p>
        </p:txBody>
      </p:sp>
      <p:sp>
        <p:nvSpPr>
          <p:cNvPr id="96" name="Shape 96"/>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rgbClr val="C0C0C0"/>
              </a:buClr>
              <a:buSzPts val="2800"/>
              <a:buFont typeface="Arial"/>
              <a:buAutoNum type="arabicPeriod"/>
            </a:pPr>
            <a:r>
              <a:rPr b="0" i="0" lang="en-US" sz="2800" u="none" cap="none" strike="noStrike">
                <a:solidFill>
                  <a:srgbClr val="C0C0C0"/>
                </a:solidFill>
                <a:latin typeface="Calibri"/>
                <a:ea typeface="Calibri"/>
                <a:cs typeface="Calibri"/>
                <a:sym typeface="Calibri"/>
              </a:rPr>
              <a:t>Non-living synthesis of simple organic molecules</a:t>
            </a:r>
          </a:p>
          <a:p>
            <a:pPr indent="-342900" lvl="0" marL="34290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90000"/>
              </a:lnSpc>
              <a:spcBef>
                <a:spcPts val="560"/>
              </a:spcBef>
              <a:spcAft>
                <a:spcPts val="0"/>
              </a:spcAft>
              <a:buClr>
                <a:srgbClr val="CC3300"/>
              </a:buClr>
              <a:buSzPts val="2800"/>
              <a:buFont typeface="Arial"/>
              <a:buAutoNum type="arabicPeriod"/>
            </a:pPr>
            <a:r>
              <a:rPr b="0" i="0" lang="en-US" sz="2800" u="none" cap="none" strike="noStrike">
                <a:solidFill>
                  <a:srgbClr val="CC3300"/>
                </a:solidFill>
                <a:latin typeface="Calibri"/>
                <a:ea typeface="Calibri"/>
                <a:cs typeface="Calibri"/>
                <a:sym typeface="Calibri"/>
              </a:rPr>
              <a:t>Assembly of these molecules into polymers</a:t>
            </a:r>
          </a:p>
          <a:p>
            <a:pPr indent="-342900" lvl="0" marL="342900" marR="0" rtl="0" algn="l">
              <a:lnSpc>
                <a:spcPct val="90000"/>
              </a:lnSpc>
              <a:spcBef>
                <a:spcPts val="560"/>
              </a:spcBef>
              <a:buClr>
                <a:schemeClr val="dk1"/>
              </a:buClr>
              <a:buSzPts val="2800"/>
              <a:buFont typeface="Arial"/>
              <a:buNone/>
            </a:pPr>
            <a:r>
              <a:t/>
            </a:r>
            <a:endParaRPr b="0" i="0" sz="2800" u="none" cap="none" strike="noStrike">
              <a:solidFill>
                <a:srgbClr val="CC3300"/>
              </a:solidFill>
              <a:latin typeface="Calibri"/>
              <a:ea typeface="Calibri"/>
              <a:cs typeface="Calibri"/>
              <a:sym typeface="Calibri"/>
            </a:endParaRPr>
          </a:p>
        </p:txBody>
      </p:sp>
      <p:pic>
        <p:nvPicPr>
          <p:cNvPr id="97" name="Shape 97"/>
          <p:cNvPicPr preferRelativeResize="0"/>
          <p:nvPr/>
        </p:nvPicPr>
        <p:blipFill rotWithShape="1">
          <a:blip r:embed="rId3">
            <a:alphaModFix/>
          </a:blip>
          <a:srcRect b="0" l="0" r="0" t="0"/>
          <a:stretch/>
        </p:blipFill>
        <p:spPr>
          <a:xfrm>
            <a:off x="3886200" y="1981200"/>
            <a:ext cx="912586" cy="575687"/>
          </a:xfrm>
          <a:prstGeom prst="rect">
            <a:avLst/>
          </a:prstGeom>
          <a:noFill/>
          <a:ln>
            <a:noFill/>
          </a:ln>
        </p:spPr>
      </p:pic>
      <p:pic>
        <p:nvPicPr>
          <p:cNvPr id="98" name="Shape 98"/>
          <p:cNvPicPr preferRelativeResize="0"/>
          <p:nvPr/>
        </p:nvPicPr>
        <p:blipFill rotWithShape="1">
          <a:blip r:embed="rId4">
            <a:alphaModFix/>
          </a:blip>
          <a:srcRect b="0" l="0" r="0" t="0"/>
          <a:stretch/>
        </p:blipFill>
        <p:spPr>
          <a:xfrm>
            <a:off x="2768600" y="2957513"/>
            <a:ext cx="3543628" cy="568098"/>
          </a:xfrm>
          <a:prstGeom prst="rect">
            <a:avLst/>
          </a:prstGeom>
          <a:noFill/>
          <a:ln>
            <a:noFill/>
          </a:ln>
        </p:spPr>
      </p:pic>
      <p:pic>
        <p:nvPicPr>
          <p:cNvPr descr="http://t3.gstatic.com/images?q=tbn:ANd9GcRggsEknc8fuQBJgrbQ9NBewHlUBthOpfAi2npXxqGy0LIFLDtU_g" id="99" name="Shape 99"/>
          <p:cNvPicPr preferRelativeResize="0"/>
          <p:nvPr/>
        </p:nvPicPr>
        <p:blipFill rotWithShape="1">
          <a:blip r:embed="rId5">
            <a:alphaModFix/>
          </a:blip>
          <a:srcRect b="0" l="0" r="0" t="0"/>
          <a:stretch/>
        </p:blipFill>
        <p:spPr>
          <a:xfrm>
            <a:off x="0" y="4114800"/>
            <a:ext cx="8911316" cy="2346991"/>
          </a:xfrm>
          <a:prstGeom prst="rect">
            <a:avLst/>
          </a:prstGeom>
          <a:noFill/>
          <a:ln>
            <a:noFill/>
          </a:ln>
        </p:spPr>
      </p:pic>
      <p:sp>
        <p:nvSpPr>
          <p:cNvPr id="100" name="Shape 100"/>
          <p:cNvSpPr/>
          <p:nvPr/>
        </p:nvSpPr>
        <p:spPr>
          <a:xfrm>
            <a:off x="3302619" y="3923947"/>
            <a:ext cx="2743200" cy="2590800"/>
          </a:xfrm>
          <a:prstGeom prst="ellipse">
            <a:avLst/>
          </a:prstGeom>
          <a:noFill/>
          <a:ln cap="flat" cmpd="sng" w="76200">
            <a:solidFill>
              <a:srgbClr val="FF0000"/>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descr="mudcracks600" id="165" name="Shape 165"/>
          <p:cNvPicPr preferRelativeResize="0"/>
          <p:nvPr/>
        </p:nvPicPr>
        <p:blipFill rotWithShape="1">
          <a:blip r:embed="rId3">
            <a:alphaModFix/>
          </a:blip>
          <a:srcRect b="0" l="0" r="0" t="0"/>
          <a:stretch/>
        </p:blipFill>
        <p:spPr>
          <a:xfrm>
            <a:off x="0" y="0"/>
            <a:ext cx="9144000" cy="6838455"/>
          </a:xfrm>
          <a:prstGeom prst="rect">
            <a:avLst/>
          </a:prstGeom>
          <a:noFill/>
          <a:ln>
            <a:noFill/>
          </a:ln>
        </p:spPr>
      </p:pic>
      <p:sp>
        <p:nvSpPr>
          <p:cNvPr id="166" name="Shape 166"/>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lt1"/>
              </a:buClr>
              <a:buFont typeface="Calibri"/>
              <a:buNone/>
            </a:pPr>
            <a:r>
              <a:rPr b="0" i="1" lang="en-US" sz="6000" u="none" cap="none" strike="noStrike">
                <a:solidFill>
                  <a:schemeClr val="lt1"/>
                </a:solidFill>
                <a:latin typeface="Calibri"/>
                <a:ea typeface="Calibri"/>
                <a:cs typeface="Calibri"/>
                <a:sym typeface="Calibri"/>
              </a:rPr>
              <a:t>Clay Hypothesis</a:t>
            </a:r>
          </a:p>
        </p:txBody>
      </p:sp>
      <p:sp>
        <p:nvSpPr>
          <p:cNvPr id="167" name="Shape 167"/>
          <p:cNvSpPr txBox="1"/>
          <p:nvPr>
            <p:ph idx="1" type="body"/>
          </p:nvPr>
        </p:nvSpPr>
        <p:spPr>
          <a:xfrm>
            <a:off x="457200" y="1600200"/>
            <a:ext cx="8229600" cy="4525963"/>
          </a:xfrm>
          <a:prstGeom prst="rect">
            <a:avLst/>
          </a:prstGeom>
          <a:solidFill>
            <a:srgbClr val="996633">
              <a:alpha val="56470"/>
            </a:srgbClr>
          </a:solid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Font typeface="Arial"/>
              <a:buNone/>
            </a:pPr>
            <a:r>
              <a:rPr b="0" i="0" lang="en-US" sz="3200" u="none" cap="none" strike="noStrike">
                <a:solidFill>
                  <a:schemeClr val="lt1"/>
                </a:solidFill>
                <a:latin typeface="Calibri"/>
                <a:ea typeface="Calibri"/>
                <a:cs typeface="Calibri"/>
                <a:sym typeface="Calibri"/>
              </a:rPr>
              <a:t>Clay contains iron and zinc atoms which can  serve as inorganic catalysts for polypeptide formation</a:t>
            </a:r>
          </a:p>
          <a:p>
            <a:pPr indent="-342900" lvl="0" marL="342900" marR="0" rtl="0" algn="l">
              <a:spcBef>
                <a:spcPts val="640"/>
              </a:spcBef>
              <a:spcAft>
                <a:spcPts val="0"/>
              </a:spcAft>
              <a:buClr>
                <a:schemeClr val="dk1"/>
              </a:buClr>
              <a:buFont typeface="Arial"/>
              <a:buNone/>
            </a:pPr>
            <a:r>
              <a:t/>
            </a:r>
            <a:endParaRPr b="0" i="0" sz="3200" u="none" cap="none" strike="noStrike">
              <a:solidFill>
                <a:schemeClr val="lt1"/>
              </a:solidFill>
              <a:latin typeface="Calibri"/>
              <a:ea typeface="Calibri"/>
              <a:cs typeface="Calibri"/>
              <a:sym typeface="Calibri"/>
            </a:endParaRPr>
          </a:p>
          <a:p>
            <a:pPr indent="-342900" lvl="0" marL="342900" marR="0" rtl="0" algn="l">
              <a:spcBef>
                <a:spcPts val="640"/>
              </a:spcBef>
              <a:spcAft>
                <a:spcPts val="0"/>
              </a:spcAft>
              <a:buClr>
                <a:schemeClr val="lt1"/>
              </a:buClr>
              <a:buFont typeface="Arial"/>
              <a:buNone/>
            </a:pPr>
            <a:r>
              <a:rPr b="0" i="0" lang="en-US" sz="3200" u="none" cap="none" strike="noStrike">
                <a:solidFill>
                  <a:schemeClr val="lt1"/>
                </a:solidFill>
                <a:latin typeface="Calibri"/>
                <a:ea typeface="Calibri"/>
                <a:cs typeface="Calibri"/>
                <a:sym typeface="Calibri"/>
              </a:rPr>
              <a:t>Clay collects energy from radioactive decay and discharges it if temperature or humidity changes; could have been source of energy for polymerization to take place</a:t>
            </a:r>
          </a:p>
          <a:p>
            <a:pPr indent="-342900" lvl="0" marL="342900" marR="0" rtl="0" algn="l">
              <a:spcBef>
                <a:spcPts val="560"/>
              </a:spcBef>
              <a:buClr>
                <a:schemeClr val="dk1"/>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168" name="Shape 168"/>
          <p:cNvSpPr/>
          <p:nvPr/>
        </p:nvSpPr>
        <p:spPr>
          <a:xfrm>
            <a:off x="0" y="6324600"/>
            <a:ext cx="1981200" cy="533400"/>
          </a:xfrm>
          <a:prstGeom prst="rect">
            <a:avLst/>
          </a:prstGeom>
          <a:noFill/>
          <a:ln>
            <a:noFill/>
          </a:ln>
        </p:spPr>
        <p:txBody>
          <a:bodyPr anchorCtr="0" anchor="ctr" bIns="45700" lIns="91425" rIns="91425" wrap="square" tIns="45700">
            <a:noAutofit/>
          </a:bodyPr>
          <a:lstStyle/>
          <a:p>
            <a:pPr indent="0" lvl="0" marL="0" marR="0" rtl="0" algn="ctr">
              <a:spcBef>
                <a:spcPts val="0"/>
              </a:spcBef>
              <a:buNone/>
            </a:pPr>
            <a:r>
              <a:rPr b="1" i="1" lang="en-US" sz="1800" u="sng" cap="none" strike="noStrike">
                <a:solidFill>
                  <a:schemeClr val="hlink"/>
                </a:solidFill>
                <a:latin typeface="Calibri"/>
                <a:ea typeface="Calibri"/>
                <a:cs typeface="Calibri"/>
                <a:sym typeface="Calibri"/>
                <a:hlinkClick r:id="rId4"/>
              </a:rPr>
              <a:t>VIDEO</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Font typeface="Calibri"/>
              <a:buNone/>
            </a:pPr>
            <a:r>
              <a:t/>
            </a:r>
            <a:endParaRPr b="0" i="0" sz="4400" u="none" cap="none" strike="noStrike">
              <a:solidFill>
                <a:schemeClr val="dk1"/>
              </a:solidFill>
              <a:latin typeface="Calibri"/>
              <a:ea typeface="Calibri"/>
              <a:cs typeface="Calibri"/>
              <a:sym typeface="Calibri"/>
            </a:endParaRPr>
          </a:p>
        </p:txBody>
      </p:sp>
      <p:pic>
        <p:nvPicPr>
          <p:cNvPr id="106" name="Shape 106"/>
          <p:cNvPicPr preferRelativeResize="0"/>
          <p:nvPr/>
        </p:nvPicPr>
        <p:blipFill rotWithShape="1">
          <a:blip r:embed="rId3">
            <a:alphaModFix/>
          </a:blip>
          <a:srcRect b="0" l="0" r="0" t="0"/>
          <a:stretch/>
        </p:blipFill>
        <p:spPr>
          <a:xfrm>
            <a:off x="-27562" y="22698"/>
            <a:ext cx="9093708" cy="19511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0" y="274638"/>
            <a:ext cx="9144000" cy="1143000"/>
          </a:xfrm>
          <a:prstGeom prst="rect">
            <a:avLst/>
          </a:prstGeom>
          <a:noFill/>
          <a:ln>
            <a:noFill/>
          </a:ln>
        </p:spPr>
        <p:txBody>
          <a:bodyPr anchorCtr="0" anchor="ctr" bIns="45700" lIns="91425" rIns="91425" wrap="square" tIns="45700">
            <a:noAutofit/>
          </a:bodyPr>
          <a:lstStyle/>
          <a:p>
            <a:pPr indent="-838200" lvl="0" marL="838200" marR="0" rtl="0" algn="ctr">
              <a:spcBef>
                <a:spcPts val="0"/>
              </a:spcBef>
              <a:spcAft>
                <a:spcPts val="0"/>
              </a:spcAft>
              <a:buClr>
                <a:srgbClr val="CC3300"/>
              </a:buClr>
              <a:buFont typeface="Calibri"/>
              <a:buNone/>
            </a:pPr>
            <a:r>
              <a:rPr b="0" i="0" lang="en-US" sz="3240" u="none" cap="none" strike="noStrike">
                <a:solidFill>
                  <a:srgbClr val="CC3300"/>
                </a:solidFill>
                <a:latin typeface="Calibri"/>
                <a:ea typeface="Calibri"/>
                <a:cs typeface="Calibri"/>
                <a:sym typeface="Calibri"/>
              </a:rPr>
              <a:t>Assembly of these molecules into polymers</a:t>
            </a:r>
            <a:br>
              <a:rPr b="0" i="0" lang="en-US" sz="3240" u="none" cap="none" strike="noStrike">
                <a:solidFill>
                  <a:srgbClr val="CC3300"/>
                </a:solidFill>
                <a:latin typeface="Calibri"/>
                <a:ea typeface="Calibri"/>
                <a:cs typeface="Calibri"/>
                <a:sym typeface="Calibri"/>
              </a:rPr>
            </a:br>
            <a:r>
              <a:rPr b="0" i="1" lang="en-US" sz="3240" u="none" cap="none" strike="noStrike">
                <a:solidFill>
                  <a:srgbClr val="938953"/>
                </a:solidFill>
                <a:latin typeface="Calibri"/>
                <a:ea typeface="Calibri"/>
                <a:cs typeface="Calibri"/>
                <a:sym typeface="Calibri"/>
              </a:rPr>
              <a:t>4 hypothesized locations:</a:t>
            </a:r>
          </a:p>
        </p:txBody>
      </p:sp>
      <p:sp>
        <p:nvSpPr>
          <p:cNvPr id="112" name="Shape 112"/>
          <p:cNvSpPr txBox="1"/>
          <p:nvPr>
            <p:ph idx="1" type="body"/>
          </p:nvPr>
        </p:nvSpPr>
        <p:spPr>
          <a:xfrm>
            <a:off x="457200" y="1600200"/>
            <a:ext cx="8229600" cy="4876800"/>
          </a:xfrm>
          <a:prstGeom prst="rect">
            <a:avLst/>
          </a:prstGeom>
          <a:noFill/>
          <a:ln>
            <a:noFill/>
          </a:ln>
        </p:spPr>
        <p:txBody>
          <a:bodyPr anchorCtr="0" anchor="t" bIns="45700" lIns="91425" rIns="91425" wrap="square" tIns="45700">
            <a:noAutofit/>
          </a:bodyPr>
          <a:lstStyle/>
          <a:p>
            <a:pPr indent="-812800" lvl="0" marL="812800" marR="0" rtl="0" algn="l">
              <a:spcBef>
                <a:spcPts val="0"/>
              </a:spcBef>
              <a:spcAft>
                <a:spcPts val="0"/>
              </a:spcAft>
              <a:buClr>
                <a:srgbClr val="FF0000"/>
              </a:buClr>
              <a:buSzPts val="3600"/>
              <a:buFont typeface="Arial"/>
              <a:buChar char="•"/>
            </a:pPr>
            <a:r>
              <a:rPr b="1" i="0" lang="en-US" sz="3600" u="none" cap="none" strike="noStrike">
                <a:solidFill>
                  <a:srgbClr val="FF0000"/>
                </a:solidFill>
                <a:latin typeface="Calibri"/>
                <a:ea typeface="Calibri"/>
                <a:cs typeface="Calibri"/>
                <a:sym typeface="Calibri"/>
              </a:rPr>
              <a:t>O</a:t>
            </a:r>
            <a:r>
              <a:rPr b="1" i="0" lang="en-US" sz="3600" u="none" cap="none" strike="noStrike">
                <a:solidFill>
                  <a:schemeClr val="dk1"/>
                </a:solidFill>
                <a:latin typeface="Calibri"/>
                <a:ea typeface="Calibri"/>
                <a:cs typeface="Calibri"/>
                <a:sym typeface="Calibri"/>
              </a:rPr>
              <a:t>cean-land interface hypothesis</a:t>
            </a:r>
          </a:p>
          <a:p>
            <a:pPr indent="-812800" lvl="0" marL="812800" marR="0" rtl="0" algn="l">
              <a:spcBef>
                <a:spcPts val="720"/>
              </a:spcBef>
              <a:spcAft>
                <a:spcPts val="0"/>
              </a:spcAft>
              <a:buClr>
                <a:schemeClr val="dk1"/>
              </a:buClr>
              <a:buSzPts val="3600"/>
              <a:buFont typeface="Arial"/>
              <a:buNone/>
            </a:pPr>
            <a:r>
              <a:t/>
            </a:r>
            <a:endParaRPr b="1" i="0" sz="3600" u="none" cap="none" strike="noStrike">
              <a:solidFill>
                <a:schemeClr val="dk1"/>
              </a:solidFill>
              <a:latin typeface="Calibri"/>
              <a:ea typeface="Calibri"/>
              <a:cs typeface="Calibri"/>
              <a:sym typeface="Calibri"/>
            </a:endParaRPr>
          </a:p>
          <a:p>
            <a:pPr indent="-812800" lvl="0" marL="812800" marR="0" rtl="0" algn="l">
              <a:spcBef>
                <a:spcPts val="720"/>
              </a:spcBef>
              <a:spcAft>
                <a:spcPts val="0"/>
              </a:spcAft>
              <a:buClr>
                <a:srgbClr val="FF0000"/>
              </a:buClr>
              <a:buSzPts val="3600"/>
              <a:buFont typeface="Arial"/>
              <a:buChar char="•"/>
            </a:pPr>
            <a:r>
              <a:rPr b="1" i="0" lang="en-US" sz="3600" u="none" cap="none" strike="noStrike">
                <a:solidFill>
                  <a:srgbClr val="FF0000"/>
                </a:solidFill>
                <a:latin typeface="Calibri"/>
                <a:ea typeface="Calibri"/>
                <a:cs typeface="Calibri"/>
                <a:sym typeface="Calibri"/>
              </a:rPr>
              <a:t>U</a:t>
            </a:r>
            <a:r>
              <a:rPr b="1" i="0" lang="en-US" sz="3600" u="none" cap="none" strike="noStrike">
                <a:solidFill>
                  <a:schemeClr val="dk1"/>
                </a:solidFill>
                <a:latin typeface="Calibri"/>
                <a:ea typeface="Calibri"/>
                <a:cs typeface="Calibri"/>
                <a:sym typeface="Calibri"/>
              </a:rPr>
              <a:t>nder                  hypothesis</a:t>
            </a:r>
          </a:p>
          <a:p>
            <a:pPr indent="-812800" lvl="0" marL="812800" marR="0" rtl="0" algn="l">
              <a:spcBef>
                <a:spcPts val="720"/>
              </a:spcBef>
              <a:spcAft>
                <a:spcPts val="0"/>
              </a:spcAft>
              <a:buClr>
                <a:schemeClr val="dk1"/>
              </a:buClr>
              <a:buSzPts val="3600"/>
              <a:buFont typeface="Arial"/>
              <a:buNone/>
            </a:pPr>
            <a:r>
              <a:t/>
            </a:r>
            <a:endParaRPr b="1" i="0" sz="3600" u="none" cap="none" strike="noStrike">
              <a:solidFill>
                <a:schemeClr val="dk1"/>
              </a:solidFill>
              <a:latin typeface="Calibri"/>
              <a:ea typeface="Calibri"/>
              <a:cs typeface="Calibri"/>
              <a:sym typeface="Calibri"/>
            </a:endParaRPr>
          </a:p>
          <a:p>
            <a:pPr indent="-812800" lvl="0" marL="812800" marR="0" rtl="0" algn="l">
              <a:spcBef>
                <a:spcPts val="720"/>
              </a:spcBef>
              <a:spcAft>
                <a:spcPts val="0"/>
              </a:spcAft>
              <a:buClr>
                <a:srgbClr val="FF0000"/>
              </a:buClr>
              <a:buSzPts val="3600"/>
              <a:buFont typeface="Arial"/>
              <a:buChar char="•"/>
            </a:pPr>
            <a:r>
              <a:rPr b="1" i="0" lang="en-US" sz="3600" u="none" cap="none" strike="noStrike">
                <a:solidFill>
                  <a:srgbClr val="FF0000"/>
                </a:solidFill>
                <a:latin typeface="Calibri"/>
                <a:ea typeface="Calibri"/>
                <a:cs typeface="Calibri"/>
                <a:sym typeface="Calibri"/>
              </a:rPr>
              <a:t>C</a:t>
            </a:r>
            <a:r>
              <a:rPr b="1" i="0" lang="en-US" sz="3600" u="none" cap="none" strike="noStrike">
                <a:solidFill>
                  <a:schemeClr val="dk1"/>
                </a:solidFill>
                <a:latin typeface="Calibri"/>
                <a:ea typeface="Calibri"/>
                <a:cs typeface="Calibri"/>
                <a:sym typeface="Calibri"/>
              </a:rPr>
              <a:t>lay hypothesis</a:t>
            </a:r>
          </a:p>
          <a:p>
            <a:pPr indent="-812800" lvl="0" marL="812800" marR="0" rtl="0" algn="l">
              <a:spcBef>
                <a:spcPts val="720"/>
              </a:spcBef>
              <a:spcAft>
                <a:spcPts val="0"/>
              </a:spcAft>
              <a:buClr>
                <a:schemeClr val="dk1"/>
              </a:buClr>
              <a:buSzPts val="3600"/>
              <a:buFont typeface="Arial"/>
              <a:buNone/>
            </a:pPr>
            <a:r>
              <a:t/>
            </a:r>
            <a:endParaRPr b="1" i="0" sz="3600" u="none" cap="none" strike="noStrike">
              <a:solidFill>
                <a:schemeClr val="dk1"/>
              </a:solidFill>
              <a:latin typeface="Calibri"/>
              <a:ea typeface="Calibri"/>
              <a:cs typeface="Calibri"/>
              <a:sym typeface="Calibri"/>
            </a:endParaRPr>
          </a:p>
          <a:p>
            <a:pPr indent="-812800" lvl="0" marL="812800" marR="0" rtl="0" algn="l">
              <a:spcBef>
                <a:spcPts val="720"/>
              </a:spcBef>
              <a:spcAft>
                <a:spcPts val="0"/>
              </a:spcAft>
              <a:buClr>
                <a:srgbClr val="FF0000"/>
              </a:buClr>
              <a:buSzPts val="3600"/>
              <a:buFont typeface="Arial"/>
              <a:buChar char="•"/>
            </a:pPr>
            <a:r>
              <a:rPr b="1" i="0" lang="en-US" sz="3600" u="none" cap="none" strike="noStrike">
                <a:solidFill>
                  <a:srgbClr val="FF0000"/>
                </a:solidFill>
                <a:latin typeface="Calibri"/>
                <a:ea typeface="Calibri"/>
                <a:cs typeface="Calibri"/>
                <a:sym typeface="Calibri"/>
              </a:rPr>
              <a:t>H</a:t>
            </a:r>
            <a:r>
              <a:rPr b="1" i="0" lang="en-US" sz="3600" u="none" cap="none" strike="noStrike">
                <a:solidFill>
                  <a:schemeClr val="dk1"/>
                </a:solidFill>
                <a:latin typeface="Calibri"/>
                <a:ea typeface="Calibri"/>
                <a:cs typeface="Calibri"/>
                <a:sym typeface="Calibri"/>
              </a:rPr>
              <a:t>ydrothermal vent hypothesis</a:t>
            </a:r>
          </a:p>
          <a:p>
            <a:pPr indent="-812800" lvl="0" marL="812800" marR="0" rtl="0" algn="l">
              <a:spcBef>
                <a:spcPts val="720"/>
              </a:spcBef>
              <a:spcAft>
                <a:spcPts val="0"/>
              </a:spcAft>
              <a:buClr>
                <a:schemeClr val="dk1"/>
              </a:buClr>
              <a:buSzPts val="3600"/>
              <a:buFont typeface="Arial"/>
              <a:buNone/>
            </a:pPr>
            <a:r>
              <a:t/>
            </a:r>
            <a:endParaRPr b="1" i="0" sz="3600" u="none" cap="none" strike="noStrike">
              <a:solidFill>
                <a:schemeClr val="dk1"/>
              </a:solidFill>
              <a:latin typeface="Calibri"/>
              <a:ea typeface="Calibri"/>
              <a:cs typeface="Calibri"/>
              <a:sym typeface="Calibri"/>
            </a:endParaRPr>
          </a:p>
          <a:p>
            <a:pPr indent="-812800" lvl="0" marL="812800" marR="0" rtl="0" algn="l">
              <a:spcBef>
                <a:spcPts val="720"/>
              </a:spcBef>
              <a:buClr>
                <a:schemeClr val="dk1"/>
              </a:buClr>
              <a:buSzPts val="3600"/>
              <a:buFont typeface="Arial"/>
              <a:buNone/>
            </a:pPr>
            <a:r>
              <a:t/>
            </a:r>
            <a:endParaRPr b="1" i="0" sz="3600" u="none" cap="none" strike="noStrike">
              <a:solidFill>
                <a:schemeClr val="dk1"/>
              </a:solidFill>
              <a:latin typeface="Calibri"/>
              <a:ea typeface="Calibri"/>
              <a:cs typeface="Calibri"/>
              <a:sym typeface="Calibri"/>
            </a:endParaRPr>
          </a:p>
        </p:txBody>
      </p:sp>
      <p:pic>
        <p:nvPicPr>
          <p:cNvPr id="113" name="Shape 113"/>
          <p:cNvPicPr preferRelativeResize="0"/>
          <p:nvPr/>
        </p:nvPicPr>
        <p:blipFill rotWithShape="1">
          <a:blip r:embed="rId3">
            <a:alphaModFix/>
          </a:blip>
          <a:srcRect b="0" l="0" r="0" t="0"/>
          <a:stretch/>
        </p:blipFill>
        <p:spPr>
          <a:xfrm>
            <a:off x="2819400" y="2819400"/>
            <a:ext cx="1361814" cy="961929"/>
          </a:xfrm>
          <a:prstGeom prst="rect">
            <a:avLst/>
          </a:prstGeom>
          <a:noFill/>
          <a:ln>
            <a:noFill/>
          </a:ln>
        </p:spPr>
      </p:pic>
      <p:sp>
        <p:nvSpPr>
          <p:cNvPr id="114" name="Shape 114"/>
          <p:cNvSpPr/>
          <p:nvPr/>
        </p:nvSpPr>
        <p:spPr>
          <a:xfrm rot="-5400000">
            <a:off x="4686300" y="3848100"/>
            <a:ext cx="1524000" cy="2057400"/>
          </a:xfrm>
          <a:prstGeom prst="leftUpArrow">
            <a:avLst/>
          </a:prstGeom>
          <a:solidFill>
            <a:schemeClr val="accent1"/>
          </a:solidFill>
          <a:ln cap="flat" cmpd="sng" w="25400">
            <a:solidFill>
              <a:srgbClr val="395E89"/>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b="0" l="0" r="0" t="0"/>
          <a:stretch/>
        </p:blipFill>
        <p:spPr>
          <a:xfrm>
            <a:off x="0" y="1268413"/>
            <a:ext cx="9113520" cy="5574961"/>
          </a:xfrm>
          <a:prstGeom prst="rect">
            <a:avLst/>
          </a:prstGeom>
          <a:noFill/>
          <a:ln>
            <a:noFill/>
          </a:ln>
        </p:spPr>
      </p:pic>
      <p:sp>
        <p:nvSpPr>
          <p:cNvPr id="121" name="Shape 121"/>
          <p:cNvSpPr txBox="1"/>
          <p:nvPr>
            <p:ph type="title"/>
          </p:nvPr>
        </p:nvSpPr>
        <p:spPr>
          <a:xfrm>
            <a:off x="0" y="274638"/>
            <a:ext cx="91440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Font typeface="Calibri"/>
              <a:buNone/>
            </a:pPr>
            <a:r>
              <a:rPr b="1" i="1" lang="en-US" sz="4400" u="none" cap="none" strike="noStrike">
                <a:solidFill>
                  <a:schemeClr val="dk1"/>
                </a:solidFill>
                <a:latin typeface="Calibri"/>
                <a:ea typeface="Calibri"/>
                <a:cs typeface="Calibri"/>
                <a:sym typeface="Calibri"/>
              </a:rPr>
              <a:t>Ocean-Land Interface Hypothesis</a:t>
            </a:r>
          </a:p>
        </p:txBody>
      </p:sp>
      <p:sp>
        <p:nvSpPr>
          <p:cNvPr id="122" name="Shape 122"/>
          <p:cNvSpPr txBox="1"/>
          <p:nvPr>
            <p:ph idx="1" type="body"/>
          </p:nvPr>
        </p:nvSpPr>
        <p:spPr>
          <a:xfrm>
            <a:off x="304800" y="1600200"/>
            <a:ext cx="8610600" cy="4525963"/>
          </a:xfrm>
          <a:prstGeom prst="rect">
            <a:avLst/>
          </a:prstGeom>
          <a:solidFill>
            <a:srgbClr val="000080">
              <a:alpha val="27450"/>
            </a:srgbClr>
          </a:solid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3600"/>
              <a:buFont typeface="Arial"/>
              <a:buNone/>
            </a:pPr>
            <a:r>
              <a:t/>
            </a:r>
            <a:endParaRPr b="0" i="0" sz="3600" u="none" cap="none" strike="noStrike">
              <a:solidFill>
                <a:schemeClr val="lt1"/>
              </a:solidFill>
              <a:latin typeface="Calibri"/>
              <a:ea typeface="Calibri"/>
              <a:cs typeface="Calibri"/>
              <a:sym typeface="Calibri"/>
            </a:endParaRPr>
          </a:p>
          <a:p>
            <a:pPr indent="-342900" lvl="0" marL="342900" marR="0" rtl="0" algn="l">
              <a:spcBef>
                <a:spcPts val="720"/>
              </a:spcBef>
              <a:spcAft>
                <a:spcPts val="0"/>
              </a:spcAft>
              <a:buClr>
                <a:schemeClr val="lt1"/>
              </a:buClr>
              <a:buSzPts val="3600"/>
              <a:buFont typeface="Arial"/>
              <a:buChar char="•"/>
            </a:pPr>
            <a:r>
              <a:rPr b="0" i="0" lang="en-US" sz="3600" u="none" cap="none" strike="noStrike">
                <a:solidFill>
                  <a:schemeClr val="lt1"/>
                </a:solidFill>
                <a:latin typeface="Calibri"/>
                <a:ea typeface="Calibri"/>
                <a:cs typeface="Calibri"/>
                <a:sym typeface="Calibri"/>
              </a:rPr>
              <a:t>Early oceans carried simple organic molecules</a:t>
            </a:r>
          </a:p>
          <a:p>
            <a:pPr indent="-342900" lvl="0" marL="342900" marR="0" rtl="0" algn="l">
              <a:spcBef>
                <a:spcPts val="720"/>
              </a:spcBef>
              <a:spcAft>
                <a:spcPts val="0"/>
              </a:spcAft>
              <a:buClr>
                <a:schemeClr val="dk1"/>
              </a:buClr>
              <a:buSzPts val="3600"/>
              <a:buFont typeface="Arial"/>
              <a:buNone/>
            </a:pPr>
            <a:r>
              <a:t/>
            </a:r>
            <a:endParaRPr b="0" i="0" sz="3600" u="none" cap="none" strike="noStrike">
              <a:solidFill>
                <a:schemeClr val="lt1"/>
              </a:solidFill>
              <a:latin typeface="Calibri"/>
              <a:ea typeface="Calibri"/>
              <a:cs typeface="Calibri"/>
              <a:sym typeface="Calibri"/>
            </a:endParaRPr>
          </a:p>
          <a:p>
            <a:pPr indent="-342900" lvl="0" marL="342900" marR="0" rtl="0" algn="l">
              <a:spcBef>
                <a:spcPts val="720"/>
              </a:spcBef>
              <a:buClr>
                <a:schemeClr val="lt1"/>
              </a:buClr>
              <a:buSzPts val="3600"/>
              <a:buFont typeface="Arial"/>
              <a:buChar char="•"/>
            </a:pPr>
            <a:r>
              <a:rPr b="0" i="0" lang="en-US" sz="3600" u="none" cap="none" strike="noStrike">
                <a:solidFill>
                  <a:schemeClr val="lt1"/>
                </a:solidFill>
                <a:latin typeface="Calibri"/>
                <a:ea typeface="Calibri"/>
                <a:cs typeface="Calibri"/>
                <a:sym typeface="Calibri"/>
              </a:rPr>
              <a:t>The porous surfaces of shoreline minerals helped organize such building blocks into polymers.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seaice_04" id="128" name="Shape 128"/>
          <p:cNvPicPr preferRelativeResize="0"/>
          <p:nvPr/>
        </p:nvPicPr>
        <p:blipFill rotWithShape="1">
          <a:blip r:embed="rId3">
            <a:alphaModFix/>
          </a:blip>
          <a:srcRect b="0" l="0" r="0" t="0"/>
          <a:stretch/>
        </p:blipFill>
        <p:spPr>
          <a:xfrm>
            <a:off x="-57150" y="-42863"/>
            <a:ext cx="9224045" cy="6918034"/>
          </a:xfrm>
          <a:prstGeom prst="rect">
            <a:avLst/>
          </a:prstGeom>
          <a:noFill/>
          <a:ln>
            <a:noFill/>
          </a:ln>
        </p:spPr>
      </p:pic>
      <p:sp>
        <p:nvSpPr>
          <p:cNvPr id="129" name="Shape 129"/>
          <p:cNvSpPr txBox="1"/>
          <p:nvPr>
            <p:ph type="title"/>
          </p:nvPr>
        </p:nvSpPr>
        <p:spPr>
          <a:xfrm>
            <a:off x="457200" y="0"/>
            <a:ext cx="8229600" cy="8382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Font typeface="Calibri"/>
              <a:buNone/>
            </a:pPr>
            <a:r>
              <a:rPr b="1" i="1" lang="en-US" sz="4400" u="none" cap="none" strike="noStrike">
                <a:solidFill>
                  <a:schemeClr val="dk1"/>
                </a:solidFill>
                <a:latin typeface="Calibri"/>
                <a:ea typeface="Calibri"/>
                <a:cs typeface="Calibri"/>
                <a:sym typeface="Calibri"/>
              </a:rPr>
              <a:t>Under Ice Hypothesis</a:t>
            </a:r>
          </a:p>
        </p:txBody>
      </p:sp>
      <p:sp>
        <p:nvSpPr>
          <p:cNvPr id="130" name="Shape 130"/>
          <p:cNvSpPr txBox="1"/>
          <p:nvPr>
            <p:ph idx="1" type="body"/>
          </p:nvPr>
        </p:nvSpPr>
        <p:spPr>
          <a:xfrm>
            <a:off x="533400" y="762000"/>
            <a:ext cx="8229600" cy="5029200"/>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Font typeface="Arial"/>
              <a:buNone/>
            </a:pPr>
            <a:r>
              <a:rPr b="0" i="0" lang="en-US" sz="3600" u="none" cap="none" strike="noStrike">
                <a:solidFill>
                  <a:schemeClr val="dk1"/>
                </a:solidFill>
                <a:latin typeface="Calibri"/>
                <a:ea typeface="Calibri"/>
                <a:cs typeface="Calibri"/>
                <a:sym typeface="Calibri"/>
              </a:rPr>
              <a:t>Some scientists calculate that at one point, the top 300 meters of the ocean were frozen over.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descr="ice" id="136" name="Shape 13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7" name="Shape 137"/>
          <p:cNvSpPr txBox="1"/>
          <p:nvPr>
            <p:ph idx="1" type="body"/>
          </p:nvPr>
        </p:nvSpPr>
        <p:spPr>
          <a:xfrm>
            <a:off x="0" y="0"/>
            <a:ext cx="9144000" cy="50292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ts val="3200"/>
              <a:buFont typeface="Arial"/>
              <a:buChar char="•"/>
            </a:pPr>
            <a:r>
              <a:rPr b="1" i="0" lang="en-US" sz="3200" u="none" cap="none" strike="noStrike">
                <a:solidFill>
                  <a:schemeClr val="lt1"/>
                </a:solidFill>
                <a:latin typeface="Calibri"/>
                <a:ea typeface="Calibri"/>
                <a:cs typeface="Calibri"/>
                <a:sym typeface="Calibri"/>
              </a:rPr>
              <a:t>Ice provided a protective shield from UV light (which destroys organic compounds)</a:t>
            </a:r>
          </a:p>
          <a:p>
            <a:pPr indent="-342900" lvl="0" marL="342900" marR="0" rtl="0" algn="l">
              <a:spcBef>
                <a:spcPts val="640"/>
              </a:spcBef>
              <a:buClr>
                <a:schemeClr val="lt1"/>
              </a:buClr>
              <a:buSzPts val="3200"/>
              <a:buFont typeface="Arial"/>
              <a:buChar char="•"/>
            </a:pPr>
            <a:r>
              <a:rPr b="1" i="0" lang="en-US" sz="3200" u="none" cap="none" strike="noStrike">
                <a:solidFill>
                  <a:schemeClr val="lt1"/>
                </a:solidFill>
                <a:latin typeface="Calibri"/>
                <a:ea typeface="Calibri"/>
                <a:cs typeface="Calibri"/>
                <a:sym typeface="Calibri"/>
              </a:rPr>
              <a:t>Organic compounds are more stable in colder temperatures and could combine in a lattice of ice.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42" name="Shape 142"/>
        <p:cNvGrpSpPr/>
        <p:nvPr/>
      </p:nvGrpSpPr>
      <p:grpSpPr>
        <a:xfrm>
          <a:off x="0" y="0"/>
          <a:ext cx="0" cy="0"/>
          <a:chOff x="0" y="0"/>
          <a:chExt cx="0" cy="0"/>
        </a:xfrm>
      </p:grpSpPr>
      <p:sp>
        <p:nvSpPr>
          <p:cNvPr id="143" name="Shape 14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Font typeface="Calibri"/>
              <a:buNone/>
            </a:pPr>
            <a:r>
              <a:rPr b="1" i="1" lang="en-US" sz="3240" u="none" cap="none" strike="noStrike">
                <a:solidFill>
                  <a:schemeClr val="lt1"/>
                </a:solidFill>
                <a:latin typeface="Calibri"/>
                <a:ea typeface="Calibri"/>
                <a:cs typeface="Calibri"/>
                <a:sym typeface="Calibri"/>
              </a:rPr>
              <a:t>Hydrothermal </a:t>
            </a:r>
            <a:br>
              <a:rPr b="1" i="1" lang="en-US" sz="3240" u="none" cap="none" strike="noStrike">
                <a:solidFill>
                  <a:schemeClr val="lt1"/>
                </a:solidFill>
                <a:latin typeface="Calibri"/>
                <a:ea typeface="Calibri"/>
                <a:cs typeface="Calibri"/>
                <a:sym typeface="Calibri"/>
              </a:rPr>
            </a:br>
            <a:r>
              <a:rPr b="1" i="1" lang="en-US" sz="3240" u="none" cap="none" strike="noStrike">
                <a:solidFill>
                  <a:schemeClr val="lt1"/>
                </a:solidFill>
                <a:latin typeface="Calibri"/>
                <a:ea typeface="Calibri"/>
                <a:cs typeface="Calibri"/>
                <a:sym typeface="Calibri"/>
              </a:rPr>
              <a:t>Vent Hypothesis</a:t>
            </a:r>
          </a:p>
        </p:txBody>
      </p:sp>
      <p:sp>
        <p:nvSpPr>
          <p:cNvPr id="144" name="Shape 144"/>
          <p:cNvSpPr txBox="1"/>
          <p:nvPr>
            <p:ph idx="1" type="body"/>
          </p:nvPr>
        </p:nvSpPr>
        <p:spPr>
          <a:xfrm>
            <a:off x="457200" y="1600200"/>
            <a:ext cx="4038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Release hot gaseous substances which may fuel polymerization</a:t>
            </a:r>
          </a:p>
          <a:p>
            <a:pPr indent="-342900" lvl="0" marL="342900" marR="0" rtl="0" algn="l">
              <a:spcBef>
                <a:spcPts val="560"/>
              </a:spcBef>
              <a:spcAft>
                <a:spcPts val="0"/>
              </a:spcAft>
              <a:buClr>
                <a:schemeClr val="dk1"/>
              </a:buClr>
              <a:buSzPts val="2800"/>
              <a:buFont typeface="Arial"/>
              <a:buNone/>
            </a:pPr>
            <a:r>
              <a:t/>
            </a:r>
            <a:endParaRPr b="0" i="0" sz="2800" u="none" cap="none" strike="noStrike">
              <a:solidFill>
                <a:schemeClr val="lt1"/>
              </a:solidFill>
              <a:latin typeface="Calibri"/>
              <a:ea typeface="Calibri"/>
              <a:cs typeface="Calibri"/>
              <a:sym typeface="Calibri"/>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Today, they are surrounded by thriving ecosystems</a:t>
            </a:r>
          </a:p>
          <a:p>
            <a:pPr indent="-342900" lvl="0" marL="342900" marR="0" rtl="0" algn="l">
              <a:spcBef>
                <a:spcPts val="560"/>
              </a:spcBef>
              <a:buClr>
                <a:schemeClr val="dk1"/>
              </a:buClr>
              <a:buFont typeface="Arial"/>
              <a:buNone/>
            </a:pPr>
            <a:r>
              <a:t/>
            </a:r>
            <a:endParaRPr b="0" i="0" sz="2800" u="none" cap="none" strike="noStrike">
              <a:solidFill>
                <a:schemeClr val="lt1"/>
              </a:solidFill>
              <a:latin typeface="Calibri"/>
              <a:ea typeface="Calibri"/>
              <a:cs typeface="Calibri"/>
              <a:sym typeface="Calibri"/>
            </a:endParaRPr>
          </a:p>
        </p:txBody>
      </p:sp>
      <p:pic>
        <p:nvPicPr>
          <p:cNvPr descr="Hydrothermal_vent" id="145" name="Shape 145"/>
          <p:cNvPicPr preferRelativeResize="0"/>
          <p:nvPr/>
        </p:nvPicPr>
        <p:blipFill rotWithShape="1">
          <a:blip r:embed="rId3">
            <a:alphaModFix/>
          </a:blip>
          <a:srcRect b="0" l="0" r="0" t="0"/>
          <a:stretch/>
        </p:blipFill>
        <p:spPr>
          <a:xfrm>
            <a:off x="4448175" y="-85725"/>
            <a:ext cx="4678920" cy="6852762"/>
          </a:xfrm>
          <a:prstGeom prst="rect">
            <a:avLst/>
          </a:prstGeom>
          <a:noFill/>
          <a:ln>
            <a:noFill/>
          </a:ln>
        </p:spPr>
      </p:pic>
      <p:sp>
        <p:nvSpPr>
          <p:cNvPr id="146" name="Shape 146"/>
          <p:cNvSpPr/>
          <p:nvPr/>
        </p:nvSpPr>
        <p:spPr>
          <a:xfrm>
            <a:off x="7924800" y="6400800"/>
            <a:ext cx="1219200" cy="457200"/>
          </a:xfrm>
          <a:prstGeom prst="rect">
            <a:avLst/>
          </a:prstGeom>
          <a:solidFill>
            <a:schemeClr val="accent1"/>
          </a:solidFill>
          <a:ln cap="flat" cmpd="sng" w="9525">
            <a:solidFill>
              <a:schemeClr val="dk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rPr b="0" i="1" lang="en-US" sz="1800" u="sng" cap="none" strike="noStrike">
                <a:solidFill>
                  <a:schemeClr val="hlink"/>
                </a:solidFill>
                <a:latin typeface="Calibri"/>
                <a:ea typeface="Calibri"/>
                <a:cs typeface="Calibri"/>
                <a:sym typeface="Calibri"/>
                <a:hlinkClick r:id="rId4"/>
              </a:rPr>
              <a:t>VIDEO</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b="0" l="0" r="0" t="0"/>
          <a:stretch/>
        </p:blipFill>
        <p:spPr>
          <a:xfrm>
            <a:off x="1295400" y="0"/>
            <a:ext cx="6911028" cy="69230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Font typeface="Calibri"/>
              <a:buNone/>
            </a:pPr>
            <a:r>
              <a:rPr b="1" i="1" lang="en-US" sz="4000" u="none" cap="none" strike="noStrike">
                <a:solidFill>
                  <a:schemeClr val="dk1"/>
                </a:solidFill>
                <a:latin typeface="Calibri"/>
                <a:ea typeface="Calibri"/>
                <a:cs typeface="Calibri"/>
                <a:sym typeface="Calibri"/>
              </a:rPr>
              <a:t>Hydrothermal Vent Hypothesis</a:t>
            </a:r>
          </a:p>
        </p:txBody>
      </p:sp>
      <p:pic>
        <p:nvPicPr>
          <p:cNvPr descr="vent_diagram" id="159" name="Shape 159"/>
          <p:cNvPicPr preferRelativeResize="0"/>
          <p:nvPr/>
        </p:nvPicPr>
        <p:blipFill rotWithShape="1">
          <a:blip r:embed="rId3">
            <a:alphaModFix/>
          </a:blip>
          <a:srcRect b="0" l="0" r="0" t="0"/>
          <a:stretch/>
        </p:blipFill>
        <p:spPr>
          <a:xfrm>
            <a:off x="0" y="1219200"/>
            <a:ext cx="9113520" cy="53076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