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F0A7BC1-F21C-477F-85F4-039180325E78}">
  <a:tblStyle styleId="{6F0A7BC1-F21C-477F-85F4-039180325E7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fill>
          <a:solidFill>
            <a:srgbClr val="CDD7E6"/>
          </a:solidFill>
        </a:fill>
      </a:tcStyle>
    </a:band1H>
    <a:band2H>
      <a:tcTxStyle/>
    </a:band2H>
    <a:band1V>
      <a:tcTxStyle/>
      <a:tcStyle>
        <a:fill>
          <a:solidFill>
            <a:srgbClr val="CDD7E6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rive.google.com/file/d/0B6qJLNR64_XXOEpoT1VwRVB5RGs/view" TargetMode="External"/><Relationship Id="rId4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scaleofuniverse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Describe how the letter e appeared in the microscope</a:t>
            </a:r>
          </a:p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700"/>
              <a:t>FOV can be used to estimate the size of specimens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7688" l="17858" r="49360" t="9282"/>
          <a:stretch/>
        </p:blipFill>
        <p:spPr>
          <a:xfrm>
            <a:off x="3918875" y="914073"/>
            <a:ext cx="4540874" cy="64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210065" y="0"/>
            <a:ext cx="10972800" cy="9701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FOV under higher magnifications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255374" y="970156"/>
            <a:ext cx="11936626" cy="49675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you continue to increase magnification, FOV will decrease to point you may not be able to see marking on a ruler.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b="0" i="0" lang="en-US" sz="3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calculate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diameter of FOV for higher magnifications, we will use the following formula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70262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700" u="none" cap="none" strike="noStrike">
                <a:solidFill>
                  <a:srgbClr val="702627"/>
                </a:solidFill>
                <a:latin typeface="Arial"/>
                <a:ea typeface="Arial"/>
                <a:cs typeface="Arial"/>
                <a:sym typeface="Arial"/>
              </a:rPr>
              <a:t>Diameter (HP) x Magnification (HP) = Diameter (LP) x Magnification (LP)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70262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700" u="none" cap="none" strike="noStrike">
                <a:solidFill>
                  <a:srgbClr val="702627"/>
                </a:solidFill>
                <a:latin typeface="Arial"/>
                <a:ea typeface="Arial"/>
                <a:cs typeface="Arial"/>
                <a:sym typeface="Arial"/>
              </a:rPr>
              <a:t>Rearrange…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70262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700" u="none" cap="none" strike="noStrike">
                <a:solidFill>
                  <a:srgbClr val="702627"/>
                </a:solidFill>
                <a:latin typeface="Arial"/>
                <a:ea typeface="Arial"/>
                <a:cs typeface="Arial"/>
                <a:sym typeface="Arial"/>
              </a:rPr>
              <a:t>	Diameter (HP)= </a:t>
            </a:r>
            <a:r>
              <a:rPr b="1" i="0" lang="en-US" sz="2700" u="sng" cap="none" strike="noStrike">
                <a:solidFill>
                  <a:srgbClr val="702627"/>
                </a:solidFill>
                <a:latin typeface="Arial"/>
                <a:ea typeface="Arial"/>
                <a:cs typeface="Arial"/>
                <a:sym typeface="Arial"/>
              </a:rPr>
              <a:t>Diameter (LP) x Magnification (LP)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700" u="none" cap="none" strike="noStrike">
                <a:solidFill>
                  <a:srgbClr val="702627"/>
                </a:solidFill>
                <a:latin typeface="Arial"/>
                <a:ea typeface="Arial"/>
                <a:cs typeface="Arial"/>
                <a:sym typeface="Arial"/>
              </a:rPr>
              <a:t>			                 Magnification (HP)</a:t>
            </a:r>
          </a:p>
        </p:txBody>
      </p:sp>
      <p:sp>
        <p:nvSpPr>
          <p:cNvPr id="112" name="Shape 112"/>
          <p:cNvSpPr/>
          <p:nvPr/>
        </p:nvSpPr>
        <p:spPr>
          <a:xfrm>
            <a:off x="778777" y="4613290"/>
            <a:ext cx="10293178" cy="196472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A5E8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13750" y="2710587"/>
            <a:ext cx="109728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 student determines that the field of view with a 10X ocular and a 4X objective is 2.5 mm in diameter. What is the diameter with the same ocular and a 10X objective?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511675" y="4039525"/>
            <a:ext cx="10972800" cy="3250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rgbClr val="FF0000"/>
                </a:solidFill>
              </a:rPr>
              <a:t>(2.5 mm)(4)</a:t>
            </a:r>
            <a:r>
              <a:rPr lang="en-US">
                <a:solidFill>
                  <a:srgbClr val="FF0000"/>
                </a:solidFill>
              </a:rPr>
              <a:t>= </a:t>
            </a:r>
            <a:r>
              <a:rPr lang="en-US" sz="2400" u="sng">
                <a:solidFill>
                  <a:srgbClr val="FF0000"/>
                </a:solidFill>
              </a:rPr>
              <a:t>(measured diameter of low power) (low power objective mag)</a:t>
            </a:r>
          </a:p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FF0000"/>
                </a:solidFill>
              </a:rPr>
              <a:t>       (10)                          </a:t>
            </a:r>
            <a:r>
              <a:rPr lang="en-US" sz="2400">
                <a:solidFill>
                  <a:srgbClr val="FF0000"/>
                </a:solidFill>
              </a:rPr>
              <a:t>(Higher power objective mag)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FF0000"/>
                </a:solidFill>
              </a:rPr>
              <a:t>The diameter/ field of view for 10x objective is</a:t>
            </a:r>
          </a:p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FF0000"/>
                </a:solidFill>
              </a:rPr>
              <a:t>1mm or 1000 um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field of view under the 40x high power objective with the same microscope from the previous problem?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45557" l="30202" r="31175" t="47588"/>
          <a:stretch/>
        </p:blipFill>
        <p:spPr>
          <a:xfrm>
            <a:off x="1371600" y="3102679"/>
            <a:ext cx="9488358" cy="954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32675" l="31449" r="29929" t="60469"/>
          <a:stretch/>
        </p:blipFill>
        <p:spPr>
          <a:xfrm>
            <a:off x="1457093" y="4357740"/>
            <a:ext cx="9488358" cy="954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Skyline Microscopes Quick Reference Sheet</a:t>
            </a:r>
            <a:b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 of page 2 of note packet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Can you fill in blanks?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60591" l="30454" r="32761" t="24311"/>
          <a:stretch/>
        </p:blipFill>
        <p:spPr>
          <a:xfrm>
            <a:off x="215477" y="2113156"/>
            <a:ext cx="11666957" cy="271260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6244683" y="3009152"/>
            <a:ext cx="20629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40x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6244683" y="3550541"/>
            <a:ext cx="20629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100x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6244683" y="4112251"/>
            <a:ext cx="20629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400x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9341004" y="3009151"/>
            <a:ext cx="20629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4.5 mm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9341004" y="3550541"/>
            <a:ext cx="20629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1.8 mm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9341004" y="4091931"/>
            <a:ext cx="20629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0.45 mm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901950" y="5271800"/>
            <a:ext cx="15600" cy="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5787900" y="2323850"/>
            <a:ext cx="5794500" cy="13746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0" y="336421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362C7C"/>
                </a:solidFill>
                <a:latin typeface="Arial"/>
                <a:ea typeface="Arial"/>
                <a:cs typeface="Arial"/>
                <a:sym typeface="Arial"/>
              </a:rPr>
              <a:t>Estimating the Size of the Specimen Under Observation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263611" y="1853514"/>
            <a:ext cx="5544065" cy="46648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Estimate what fraction of the diameter of the field of vision that the object occupies.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Multiply the diameter you calculated in micrometers by that fraction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53885" l="33378" r="48378" t="31924"/>
          <a:stretch/>
        </p:blipFill>
        <p:spPr>
          <a:xfrm>
            <a:off x="6647933" y="1124466"/>
            <a:ext cx="4274947" cy="267712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6462581" y="3805882"/>
            <a:ext cx="5387547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amoeba occupies about 1/3 of the field of view.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field of view is 3mm (3,000µm)…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3,000µm x 1/3 = 1,000µm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estimated size of the amoeba is 1,000µm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Practice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0" y="2893050"/>
            <a:ext cx="109728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How much of the FOV does the cell take up?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If the Field of View is 2.0mm, how big is your cell?</a:t>
            </a:r>
          </a:p>
        </p:txBody>
      </p:sp>
      <p:grpSp>
        <p:nvGrpSpPr>
          <p:cNvPr id="158" name="Shape 158"/>
          <p:cNvGrpSpPr/>
          <p:nvPr/>
        </p:nvGrpSpPr>
        <p:grpSpPr>
          <a:xfrm>
            <a:off x="5413809" y="-10"/>
            <a:ext cx="4748929" cy="3093092"/>
            <a:chOff x="6248400" y="2235200"/>
            <a:chExt cx="2727859" cy="2285086"/>
          </a:xfrm>
        </p:grpSpPr>
        <p:pic>
          <p:nvPicPr>
            <p:cNvPr descr="https://encrypted-tbn2.gstatic.com/images?q=tbn:ANd9GcSSTbSAUh0FXKAYqu_pFxAjpvUgAbvXicZbjXvRftr2_dZ8rCJwYA" id="159" name="Shape 15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48400" y="2235200"/>
              <a:ext cx="2727859" cy="22850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Shape 160"/>
            <p:cNvSpPr/>
            <p:nvPr/>
          </p:nvSpPr>
          <p:spPr>
            <a:xfrm>
              <a:off x="6858000" y="3886200"/>
              <a:ext cx="12192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2.0 mm</a:t>
              </a:r>
            </a:p>
          </p:txBody>
        </p:sp>
      </p:grpSp>
      <p:sp>
        <p:nvSpPr>
          <p:cNvPr id="161" name="Shape 161"/>
          <p:cNvSpPr txBox="1"/>
          <p:nvPr/>
        </p:nvSpPr>
        <p:spPr>
          <a:xfrm>
            <a:off x="8395300" y="2974875"/>
            <a:ext cx="27822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3000">
                <a:solidFill>
                  <a:srgbClr val="FF0000"/>
                </a:solidFill>
              </a:rPr>
              <a:t>1/4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8493475" y="3780325"/>
            <a:ext cx="37968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rgbClr val="FF0000"/>
                </a:solidFill>
              </a:rPr>
              <a:t>¼ X 2.0mm = 0.5mm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71" y="31"/>
            <a:ext cx="9144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Determine the drawing magnification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09600" y="1600200"/>
            <a:ext cx="48072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Discuss with a partner how you might determine how much bigger this drawing is than the cell was under the microscope.</a:t>
            </a:r>
          </a:p>
        </p:txBody>
      </p:sp>
      <p:pic>
        <p:nvPicPr>
          <p:cNvPr descr="Image result for drawing magnification microscope"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702553" y="873651"/>
            <a:ext cx="4462400" cy="621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50108" y="175783"/>
            <a:ext cx="10972800" cy="8868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rgbClr val="362C7C"/>
                </a:solidFill>
                <a:latin typeface="Arial"/>
                <a:ea typeface="Arial"/>
                <a:cs typeface="Arial"/>
                <a:sym typeface="Arial"/>
              </a:rPr>
              <a:t>Determining Drawing Magnification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189471" y="2088292"/>
            <a:ext cx="6792097" cy="4207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a scale bar to indicate the estimated or measured size of the sample.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following equation to determine drawing magnification.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74661" l="35066" r="18818" t="13177"/>
          <a:stretch/>
        </p:blipFill>
        <p:spPr>
          <a:xfrm>
            <a:off x="135925" y="4829267"/>
            <a:ext cx="7563124" cy="1606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drawing magnification microscope" id="186" name="Shape 1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8381769" y="1149348"/>
            <a:ext cx="3058875" cy="42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284205" y="1099751"/>
            <a:ext cx="1139293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Drawing Magnification indicates </a:t>
            </a:r>
            <a:r>
              <a:rPr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times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larger the drawing is compared to life size.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8024402" y="5496656"/>
            <a:ext cx="3773587" cy="64633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 Make sure units are the same so that they cancel each other out.</a:t>
            </a:r>
          </a:p>
        </p:txBody>
      </p:sp>
      <p:sp>
        <p:nvSpPr>
          <p:cNvPr id="189" name="Shape 189"/>
          <p:cNvSpPr/>
          <p:nvPr/>
        </p:nvSpPr>
        <p:spPr>
          <a:xfrm rot="10800000">
            <a:off x="4032470" y="6219128"/>
            <a:ext cx="5588421" cy="525442"/>
          </a:xfrm>
          <a:prstGeom prst="curvedDownArrow">
            <a:avLst>
              <a:gd fmla="val 20891" name="adj1"/>
              <a:gd fmla="val 107759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2A5E8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" name="Shape 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1669" y="0"/>
            <a:ext cx="816865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/>
          <p:nvPr/>
        </p:nvSpPr>
        <p:spPr>
          <a:xfrm>
            <a:off x="7464500" y="798275"/>
            <a:ext cx="3467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1800"/>
              <a:t>Touret (objective housing/ Revolving nosepiece)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7915450" y="4167675"/>
            <a:ext cx="18507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1800"/>
              <a:t>Diaphragm</a:t>
            </a:r>
          </a:p>
        </p:txBody>
      </p:sp>
      <p:sp>
        <p:nvSpPr>
          <p:cNvPr id="32" name="Shape 32"/>
          <p:cNvSpPr/>
          <p:nvPr/>
        </p:nvSpPr>
        <p:spPr>
          <a:xfrm>
            <a:off x="8024350" y="5007425"/>
            <a:ext cx="1632900" cy="34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 txBox="1"/>
          <p:nvPr/>
        </p:nvSpPr>
        <p:spPr>
          <a:xfrm>
            <a:off x="8024350" y="4883025"/>
            <a:ext cx="16797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1800"/>
              <a:t>Light</a:t>
            </a:r>
            <a:r>
              <a:rPr b="1" lang="en-US" sz="2400"/>
              <a:t> </a:t>
            </a:r>
          </a:p>
        </p:txBody>
      </p:sp>
      <p:sp>
        <p:nvSpPr>
          <p:cNvPr id="34" name="Shape 34"/>
          <p:cNvSpPr/>
          <p:nvPr/>
        </p:nvSpPr>
        <p:spPr>
          <a:xfrm>
            <a:off x="2348200" y="3172400"/>
            <a:ext cx="2161500" cy="482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 txBox="1"/>
          <p:nvPr/>
        </p:nvSpPr>
        <p:spPr>
          <a:xfrm>
            <a:off x="186700" y="4509675"/>
            <a:ext cx="2161500" cy="20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>
                <a:solidFill>
                  <a:srgbClr val="FF0000"/>
                </a:solidFill>
              </a:rPr>
              <a:t>On Our Microscopes The fine focus is attached to Course focus!!!!! Use class Microscopes as reference when Labeling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609600" y="781962"/>
            <a:ext cx="109728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If you were just given a drawing and were told the drawing magnification, Could you determine the size of the specimen?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09600" y="2009325"/>
            <a:ext cx="109728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HOW?</a:t>
            </a: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b="74660" l="35067" r="18815" t="13177"/>
          <a:stretch/>
        </p:blipFill>
        <p:spPr>
          <a:xfrm>
            <a:off x="135925" y="3875201"/>
            <a:ext cx="12056074" cy="256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313037" y="645340"/>
            <a:ext cx="10972800" cy="8868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rgbClr val="362C7C"/>
                </a:solidFill>
                <a:latin typeface="Arial"/>
                <a:ea typeface="Arial"/>
                <a:cs typeface="Arial"/>
                <a:sym typeface="Arial"/>
              </a:rPr>
              <a:t>Determining Size of Specimens From Drawings/Micrographs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313037" y="2088292"/>
            <a:ext cx="6792097" cy="4207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Re-arrange the previous formula to determine the size of a specimen.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42885" l="37759" r="30866" t="47670"/>
          <a:stretch/>
        </p:blipFill>
        <p:spPr>
          <a:xfrm>
            <a:off x="486982" y="3644268"/>
            <a:ext cx="11184357" cy="1907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 title="Media1.mp4">
            <a:hlinkClick r:id="rId3"/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6527" y="0"/>
            <a:ext cx="7218933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30825" y="207725"/>
            <a:ext cx="118611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Magnification= Ocular x Objective Lens</a:t>
            </a:r>
          </a:p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5642517" y="1304693"/>
            <a:ext cx="6233532" cy="52630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Ocular on our microscopes is 10X (ten times larger than life).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total MAG under the 4X lens?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total MAG under the 40X lens?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total MAG under the 10X lens?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total MAG under the 100X lens?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total magnification microscope" id="51" name="Shape 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785" y="1578048"/>
            <a:ext cx="4315208" cy="500698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/>
          <p:nvPr/>
        </p:nvSpPr>
        <p:spPr>
          <a:xfrm>
            <a:off x="3691053" y="1405054"/>
            <a:ext cx="1427356" cy="802888"/>
          </a:xfrm>
          <a:prstGeom prst="ellipse">
            <a:avLst/>
          </a:prstGeom>
          <a:noFill/>
          <a:ln cap="flat" cmpd="sng" w="25400">
            <a:solidFill>
              <a:srgbClr val="2A5E8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152400" y="3204233"/>
            <a:ext cx="1427356" cy="553728"/>
          </a:xfrm>
          <a:prstGeom prst="ellipse">
            <a:avLst/>
          </a:prstGeom>
          <a:noFill/>
          <a:ln cap="flat" cmpd="sng" w="25400">
            <a:solidFill>
              <a:srgbClr val="2A5E8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8168268" y="2834766"/>
            <a:ext cx="11820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3600" u="none" cap="none" strike="noStrike">
                <a:solidFill>
                  <a:srgbClr val="702627"/>
                </a:solidFill>
                <a:latin typeface="Arial"/>
                <a:ea typeface="Arial"/>
                <a:cs typeface="Arial"/>
                <a:sym typeface="Arial"/>
              </a:rPr>
              <a:t>40X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8168268" y="3977501"/>
            <a:ext cx="17117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600">
                <a:solidFill>
                  <a:srgbClr val="702627"/>
                </a:solidFill>
                <a:latin typeface="Arial"/>
                <a:ea typeface="Arial"/>
                <a:cs typeface="Arial"/>
                <a:sym typeface="Arial"/>
              </a:rPr>
              <a:t>400X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8168268" y="5011170"/>
            <a:ext cx="17117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600">
                <a:solidFill>
                  <a:srgbClr val="702627"/>
                </a:solidFill>
                <a:latin typeface="Arial"/>
                <a:ea typeface="Arial"/>
                <a:cs typeface="Arial"/>
                <a:sym typeface="Arial"/>
              </a:rPr>
              <a:t>100X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8168268" y="6053414"/>
            <a:ext cx="17117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600">
                <a:solidFill>
                  <a:srgbClr val="702627"/>
                </a:solidFill>
                <a:latin typeface="Arial"/>
                <a:ea typeface="Arial"/>
                <a:cs typeface="Arial"/>
                <a:sym typeface="Arial"/>
              </a:rPr>
              <a:t>1000X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5254" y="0"/>
            <a:ext cx="54635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211872" y="1014761"/>
            <a:ext cx="10972800" cy="10370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rgbClr val="5142BB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b="1" i="0" lang="en-US" sz="4000" u="sng" cap="none" strike="noStrike">
                <a:solidFill>
                  <a:srgbClr val="5142BB"/>
                </a:solidFill>
                <a:latin typeface="Arial"/>
                <a:ea typeface="Arial"/>
                <a:cs typeface="Arial"/>
                <a:sym typeface="Arial"/>
              </a:rPr>
              <a:t>metric unit </a:t>
            </a:r>
            <a:r>
              <a:rPr b="1" i="0" lang="en-US" sz="4000" u="none" cap="none" strike="noStrike">
                <a:solidFill>
                  <a:srgbClr val="5142BB"/>
                </a:solidFill>
                <a:latin typeface="Arial"/>
                <a:ea typeface="Arial"/>
                <a:cs typeface="Arial"/>
                <a:sym typeface="Arial"/>
              </a:rPr>
              <a:t>do we use to express the size of a specimen viewed under a light microscope?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9668" y="2141035"/>
            <a:ext cx="10972800" cy="45831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Millimeters are the smallest increment on most metric rulers; it’s a tenth of a centimeter (cm).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Things we see under the microscope are much smaller than that…we use micrometers (µm)  to measure them.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µm is 1,000 times smaller than a mm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Scale of Universe (micrometers)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2" name="Shape 72"/>
          <p:cNvGraphicFramePr/>
          <p:nvPr/>
        </p:nvGraphicFramePr>
        <p:xfrm>
          <a:off x="7394443" y="507041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{6F0A7BC1-F21C-477F-85F4-039180325E78}</a:tableStyleId>
              </a:tblPr>
              <a:tblGrid>
                <a:gridCol w="4147075"/>
              </a:tblGrid>
              <a:tr h="1497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3200" u="none" cap="none" strike="noStrike"/>
                        <a:t>Conversion Factor:</a:t>
                      </a: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3200" u="none" cap="none" strike="noStrike"/>
                        <a:t>1 mm  = 1,000 µm</a:t>
                      </a: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174175" y="12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 Conversions: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174175" y="133585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with a neighbor to complete the following conversions</a:t>
            </a:r>
            <a:r>
              <a:rPr lang="en-US"/>
              <a:t> (millimeters to micrometers)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Dimensional Analysis!!!!!! Am I right or am I right?!?!?!?!</a:t>
            </a:r>
          </a:p>
        </p:txBody>
      </p:sp>
      <p:graphicFrame>
        <p:nvGraphicFramePr>
          <p:cNvPr id="79" name="Shape 79"/>
          <p:cNvGraphicFramePr/>
          <p:nvPr/>
        </p:nvGraphicFramePr>
        <p:xfrm>
          <a:off x="2009077" y="325321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{6F0A7BC1-F21C-477F-85F4-039180325E78}</a:tableStyleId>
              </a:tblPr>
              <a:tblGrid>
                <a:gridCol w="2752300"/>
                <a:gridCol w="2719075"/>
                <a:gridCol w="2702475"/>
              </a:tblGrid>
              <a:tr h="830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u="none" cap="none" strike="noStrike"/>
                        <a:t>10mm= </a:t>
                      </a:r>
                    </a:p>
                  </a:txBody>
                  <a:tcPr marT="0" marB="0" marR="68575" marL="68575">
                    <a:solidFill>
                      <a:srgbClr val="007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u="none" cap="none" strike="noStrike"/>
                        <a:t>4.5mm=</a:t>
                      </a:r>
                    </a:p>
                  </a:txBody>
                  <a:tcPr marT="0" marB="0" marR="68575" marL="68575">
                    <a:solidFill>
                      <a:srgbClr val="007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u="none" cap="none" strike="noStrike"/>
                        <a:t>.025mm=</a:t>
                      </a:r>
                    </a:p>
                  </a:txBody>
                  <a:tcPr marT="0" marB="0" marR="68575" marL="68575">
                    <a:solidFill>
                      <a:srgbClr val="0070C0"/>
                    </a:solidFill>
                  </a:tcPr>
                </a:tc>
              </a:tr>
              <a:tr h="830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u="none" cap="none" strike="noStrike"/>
                        <a:t>5mm=</a:t>
                      </a:r>
                    </a:p>
                  </a:txBody>
                  <a:tcPr marT="0" marB="0" marR="68575" marL="68575">
                    <a:solidFill>
                      <a:srgbClr val="007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</a:rPr>
                        <a:t>4.25mm=</a:t>
                      </a:r>
                    </a:p>
                  </a:txBody>
                  <a:tcPr marT="0" marB="0" marR="68575" marL="68575">
                    <a:solidFill>
                      <a:srgbClr val="007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</a:rPr>
                        <a:t>.001mm=</a:t>
                      </a:r>
                    </a:p>
                  </a:txBody>
                  <a:tcPr marT="0" marB="0" marR="68575" marL="68575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-10885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Field of View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1601" y="550850"/>
            <a:ext cx="8420400" cy="630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4550" y="356900"/>
            <a:ext cx="121029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00"/>
              <a:t>Field of View can be determined by viewing measurements under microscope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244868" y="1241904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look under a microscope at a transparent ruler to see what the diameter of the field of view is.</a:t>
            </a:r>
          </a:p>
        </p:txBody>
      </p:sp>
      <p:pic>
        <p:nvPicPr>
          <p:cNvPr descr="Image result for low power field of view"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240" y="2284527"/>
            <a:ext cx="7727707" cy="327849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425693" y="5563031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large is the field of view (FOV) under low power?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4100183" y="6078506"/>
            <a:ext cx="6820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600">
                <a:solidFill>
                  <a:srgbClr val="702627"/>
                </a:solidFill>
                <a:latin typeface="Arial"/>
                <a:ea typeface="Arial"/>
                <a:cs typeface="Arial"/>
                <a:sym typeface="Arial"/>
              </a:rPr>
              <a:t>4.5mm = 4,500 µm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