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Char char="●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Char char="●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Char char="●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10" Type="http://schemas.openxmlformats.org/officeDocument/2006/relationships/image" Target="../media/image21.jpg"/><Relationship Id="rId9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4.jpg"/><Relationship Id="rId7" Type="http://schemas.openxmlformats.org/officeDocument/2006/relationships/image" Target="../media/image1.jpg"/><Relationship Id="rId8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-00-MitosisPhoto.jpg"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0"/>
            <a:ext cx="76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ctrTitle"/>
          </p:nvPr>
        </p:nvSpPr>
        <p:spPr>
          <a:xfrm>
            <a:off x="68300" y="91048"/>
            <a:ext cx="6148200" cy="796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The Cell Cycle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950" y="877699"/>
            <a:ext cx="3764374" cy="35716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781350" y="2333575"/>
            <a:ext cx="978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000"/>
              <a:t>G2 </a:t>
            </a:r>
            <a:r>
              <a:rPr lang="en" sz="3000"/>
              <a:t>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i="1" lang="en" sz="1200"/>
              <a:t>Second gap phase</a:t>
            </a:r>
          </a:p>
        </p:txBody>
      </p:sp>
      <p:sp>
        <p:nvSpPr>
          <p:cNvPr id="100" name="Shape 100"/>
          <p:cNvSpPr/>
          <p:nvPr/>
        </p:nvSpPr>
        <p:spPr>
          <a:xfrm>
            <a:off x="180575" y="937875"/>
            <a:ext cx="2476500" cy="3910200"/>
          </a:xfrm>
          <a:prstGeom prst="wedgeRoundRectCallout">
            <a:avLst>
              <a:gd fmla="val 62956" name="adj1"/>
              <a:gd fmla="val -2442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Protein synthesis and metabolism is occurring to create the molecules needed for  mitosis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Numbers of organelles increase.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225" y="767350"/>
            <a:ext cx="4223025" cy="36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082700" y="0"/>
            <a:ext cx="978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000"/>
              <a:t>M </a:t>
            </a:r>
            <a:r>
              <a:rPr lang="en" sz="3000"/>
              <a:t>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i="1" lang="en" sz="1200"/>
              <a:t>Mitosis</a:t>
            </a:r>
          </a:p>
        </p:txBody>
      </p:sp>
      <p:sp>
        <p:nvSpPr>
          <p:cNvPr id="107" name="Shape 107"/>
          <p:cNvSpPr/>
          <p:nvPr/>
        </p:nvSpPr>
        <p:spPr>
          <a:xfrm>
            <a:off x="180575" y="937875"/>
            <a:ext cx="2476500" cy="1959900"/>
          </a:xfrm>
          <a:prstGeom prst="wedgeRoundRectCallout">
            <a:avLst>
              <a:gd fmla="val 116397" name="adj1"/>
              <a:gd fmla="val -63981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Division of the cell nucleus into two genetically identical daughter nuclei</a:t>
            </a:r>
          </a:p>
        </p:txBody>
      </p:sp>
      <p:sp>
        <p:nvSpPr>
          <p:cNvPr id="108" name="Shape 108"/>
          <p:cNvSpPr txBox="1"/>
          <p:nvPr/>
        </p:nvSpPr>
        <p:spPr>
          <a:xfrm rot="3377838">
            <a:off x="3325225" y="1557725"/>
            <a:ext cx="1131588" cy="254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Prophase</a:t>
            </a:r>
          </a:p>
        </p:txBody>
      </p:sp>
      <p:sp>
        <p:nvSpPr>
          <p:cNvPr id="109" name="Shape 109"/>
          <p:cNvSpPr txBox="1"/>
          <p:nvPr/>
        </p:nvSpPr>
        <p:spPr>
          <a:xfrm rot="4724800">
            <a:off x="3674837" y="1430386"/>
            <a:ext cx="1131453" cy="2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Metaphase</a:t>
            </a:r>
          </a:p>
        </p:txBody>
      </p:sp>
      <p:sp>
        <p:nvSpPr>
          <p:cNvPr id="110" name="Shape 110"/>
          <p:cNvSpPr txBox="1"/>
          <p:nvPr/>
        </p:nvSpPr>
        <p:spPr>
          <a:xfrm rot="6482460">
            <a:off x="4145209" y="1481433"/>
            <a:ext cx="1131426" cy="254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Anaphase</a:t>
            </a:r>
          </a:p>
        </p:txBody>
      </p:sp>
      <p:sp>
        <p:nvSpPr>
          <p:cNvPr id="111" name="Shape 111"/>
          <p:cNvSpPr txBox="1"/>
          <p:nvPr/>
        </p:nvSpPr>
        <p:spPr>
          <a:xfrm rot="8162521">
            <a:off x="4583618" y="1557697"/>
            <a:ext cx="1131487" cy="2543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Telophase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193450"/>
            <a:ext cx="3844200" cy="2708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Mitosis is the division of the nucleus into two genetically identical daughter nuclei.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3011750"/>
            <a:ext cx="3844200" cy="164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9600"/>
              <a:t>WHY?</a:t>
            </a:r>
          </a:p>
        </p:txBody>
      </p:sp>
      <p:pic>
        <p:nvPicPr>
          <p:cNvPr descr="12-05f-TelophasePhoto.jpg"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990" y="0"/>
            <a:ext cx="47320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58053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During embryonic development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981075"/>
            <a:ext cx="59055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Organism Growth</a:t>
            </a:r>
          </a:p>
        </p:txBody>
      </p:sp>
      <p:grpSp>
        <p:nvGrpSpPr>
          <p:cNvPr id="47" name="Shape 47"/>
          <p:cNvGrpSpPr/>
          <p:nvPr/>
        </p:nvGrpSpPr>
        <p:grpSpPr>
          <a:xfrm>
            <a:off x="512075" y="1063375"/>
            <a:ext cx="8026151" cy="1599450"/>
            <a:chOff x="0" y="1063375"/>
            <a:chExt cx="8026151" cy="1599450"/>
          </a:xfrm>
        </p:grpSpPr>
        <p:pic>
          <p:nvPicPr>
            <p:cNvPr descr="CL 1.jpg" id="48" name="Shape 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063375"/>
              <a:ext cx="2199251" cy="159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Shape 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92538" y="1063375"/>
              <a:ext cx="2474938" cy="159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Shape 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67475" y="1063375"/>
              <a:ext cx="1059529" cy="159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Shape 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7000" y="1063375"/>
              <a:ext cx="1199565" cy="1599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Shape 5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26575" y="1063375"/>
              <a:ext cx="1199576" cy="15994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" name="Shape 53"/>
          <p:cNvGrpSpPr/>
          <p:nvPr/>
        </p:nvGrpSpPr>
        <p:grpSpPr>
          <a:xfrm>
            <a:off x="1137950" y="2932824"/>
            <a:ext cx="6338520" cy="1769229"/>
            <a:chOff x="0" y="2966949"/>
            <a:chExt cx="6338520" cy="1769229"/>
          </a:xfrm>
        </p:grpSpPr>
        <p:pic>
          <p:nvPicPr>
            <p:cNvPr id="54" name="Shape 5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0" y="2966949"/>
              <a:ext cx="2358972" cy="176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5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58975" y="2966949"/>
              <a:ext cx="2658070" cy="176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Shape 5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017050" y="2966950"/>
              <a:ext cx="1321470" cy="1769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Tissue Repair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8229601" cy="441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Asexual Reproduction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675" y="1427725"/>
            <a:ext cx="27146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425" y="262822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0413" y="1319875"/>
            <a:ext cx="2662950" cy="10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350" y="2628225"/>
            <a:ext cx="2999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Cell Cycle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248" y="1106725"/>
            <a:ext cx="3503500" cy="34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32950" y="1106713"/>
            <a:ext cx="2137200" cy="3766500"/>
          </a:xfrm>
          <a:prstGeom prst="wedgeRoundRectCallout">
            <a:avLst>
              <a:gd fmla="val 17483" name="adj1"/>
              <a:gd fmla="val -49701" name="adj2"/>
              <a:gd fmla="val 0" name="adj3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200">
                <a:solidFill>
                  <a:srgbClr val="252525"/>
                </a:solidFill>
                <a:highlight>
                  <a:srgbClr val="FFFFFF"/>
                </a:highlight>
              </a:rPr>
              <a:t>The </a:t>
            </a:r>
            <a:r>
              <a:rPr b="1" lang="en" sz="2200">
                <a:solidFill>
                  <a:srgbClr val="FF0000"/>
                </a:solidFill>
                <a:highlight>
                  <a:srgbClr val="FFFFFF"/>
                </a:highlight>
              </a:rPr>
              <a:t>cell cycle</a:t>
            </a:r>
            <a:r>
              <a:rPr lang="en" sz="2200">
                <a:solidFill>
                  <a:srgbClr val="252525"/>
                </a:solidFill>
                <a:highlight>
                  <a:srgbClr val="FFFFFF"/>
                </a:highlight>
              </a:rPr>
              <a:t> is the events that take place in a cell leading to its division that produces two daughter cells.</a:t>
            </a:r>
            <a:r>
              <a:rPr lang="en" sz="110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300" y="1058275"/>
            <a:ext cx="3665400" cy="3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47575" y="2443850"/>
            <a:ext cx="978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000"/>
              <a:t>G1 </a:t>
            </a:r>
            <a:r>
              <a:rPr lang="en" sz="3000"/>
              <a:t> 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i="1" lang="en" sz="1200"/>
              <a:t>First gap phase</a:t>
            </a:r>
          </a:p>
        </p:txBody>
      </p:sp>
      <p:sp>
        <p:nvSpPr>
          <p:cNvPr id="86" name="Shape 86"/>
          <p:cNvSpPr/>
          <p:nvPr/>
        </p:nvSpPr>
        <p:spPr>
          <a:xfrm>
            <a:off x="6537275" y="571650"/>
            <a:ext cx="2476500" cy="3910200"/>
          </a:xfrm>
          <a:prstGeom prst="wedgeRoundRectCallout">
            <a:avLst>
              <a:gd fmla="val -73887" name="adj1"/>
              <a:gd fmla="val 692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Cells performing their differentiated function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lot of protein synthesis and metabolism is occurring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Numbers of organelles increase.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666" y="880200"/>
            <a:ext cx="3816675" cy="34859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984525" y="3245975"/>
            <a:ext cx="978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000"/>
              <a:t>S </a:t>
            </a:r>
            <a:r>
              <a:rPr lang="en" sz="3000"/>
              <a:t>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i="1" lang="en" sz="1200"/>
              <a:t>Synthesis phase</a:t>
            </a:r>
          </a:p>
        </p:txBody>
      </p:sp>
      <p:sp>
        <p:nvSpPr>
          <p:cNvPr id="93" name="Shape 93"/>
          <p:cNvSpPr/>
          <p:nvPr/>
        </p:nvSpPr>
        <p:spPr>
          <a:xfrm>
            <a:off x="6537275" y="571650"/>
            <a:ext cx="2476500" cy="3910200"/>
          </a:xfrm>
          <a:prstGeom prst="wedgeRoundRectCallout">
            <a:avLst>
              <a:gd fmla="val -115183" name="adj1"/>
              <a:gd fmla="val 3615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The cell replicates the DNA in the nucleus so that after mitosis both the new cells have a complete set of genes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