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Bangers"/>
      <p:regular r:id="rId15"/>
    </p:embeddedFont>
    <p:embeddedFont>
      <p:font typeface="Proxima Nova"/>
      <p:regular r:id="rId16"/>
      <p:bold r:id="rId17"/>
      <p:italic r:id="rId18"/>
      <p:boldItalic r:id="rId19"/>
    </p:embeddedFont>
    <p:embeddedFont>
      <p:font typeface="Alfa Slab One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faSlabOne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Bangers-regular.fntdata"/><Relationship Id="rId14" Type="http://schemas.openxmlformats.org/officeDocument/2006/relationships/slide" Target="slides/slide10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slide" Target="slides/slide1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2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100" u="none" cap="none" strike="noStrike"/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100" u="none" cap="none" strike="noStrike"/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100" u="none" cap="none" strike="noStrike"/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100" u="none" cap="none" strike="noStrike"/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100" u="none" cap="none" strike="noStrike"/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100" u="none" cap="none" strike="noStrike"/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100" u="none" cap="none" strike="noStrike"/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100" u="none" cap="none" strike="noStrike"/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SzPts val="1100"/>
              <a:buFont typeface="Arial"/>
              <a:buNone/>
            </a:pPr>
            <a:r>
              <a:rPr lang="en"/>
              <a:t>https://www.bones.nih.gov/health-info/bone/bone-health/nutrition/calcium-and-vitamin-d-important-every-age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indent="0" lvl="1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indent="0" lvl="2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indent="0" lvl="3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indent="0" lvl="4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indent="0" lvl="5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indent="0" lvl="6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indent="0" lvl="7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indent="0" lvl="8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Proxima Nova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 b="0" i="0" sz="18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1167925"/>
            <a:ext cx="8520599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Alfa Slab One"/>
              <a:buNone/>
              <a:defRPr b="0" i="0" sz="11000" u="none" cap="none" strike="noStrik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SzPts val="11000"/>
              <a:buFont typeface="Alfa Slab One"/>
              <a:buNone/>
              <a:defRPr sz="110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SzPts val="11000"/>
              <a:buFont typeface="Alfa Slab One"/>
              <a:buNone/>
              <a:defRPr sz="110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SzPts val="11000"/>
              <a:buFont typeface="Alfa Slab One"/>
              <a:buNone/>
              <a:defRPr sz="110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SzPts val="11000"/>
              <a:buFont typeface="Alfa Slab One"/>
              <a:buNone/>
              <a:defRPr sz="110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SzPts val="11000"/>
              <a:buFont typeface="Alfa Slab One"/>
              <a:buNone/>
              <a:defRPr sz="110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SzPts val="11000"/>
              <a:buFont typeface="Alfa Slab One"/>
              <a:buNone/>
              <a:defRPr sz="110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SzPts val="11000"/>
              <a:buFont typeface="Alfa Slab One"/>
              <a:buNone/>
              <a:defRPr sz="110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SzPts val="11000"/>
              <a:buFont typeface="Alfa Slab One"/>
              <a:buNone/>
              <a:defRPr sz="110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4250"/>
            <a:ext cx="8520599" cy="10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Proxima Nova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ctrTitle"/>
          </p:nvPr>
        </p:nvSpPr>
        <p:spPr>
          <a:xfrm>
            <a:off x="311700" y="595975"/>
            <a:ext cx="8520599" cy="1957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Alfa Slab One"/>
              <a:buNone/>
              <a:defRPr b="0" i="0" sz="54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indent="0" lvl="1" algn="ctr">
              <a:spcBef>
                <a:spcPts val="0"/>
              </a:spcBef>
              <a:buClr>
                <a:schemeClr val="accent3"/>
              </a:buClr>
              <a:buSzPts val="5400"/>
              <a:buFont typeface="Alfa Slab One"/>
              <a:buNone/>
              <a:defRPr sz="5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indent="0" lvl="2" algn="ctr">
              <a:spcBef>
                <a:spcPts val="0"/>
              </a:spcBef>
              <a:buClr>
                <a:schemeClr val="accent3"/>
              </a:buClr>
              <a:buSzPts val="5400"/>
              <a:buFont typeface="Alfa Slab One"/>
              <a:buNone/>
              <a:defRPr sz="5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indent="0" lvl="3" algn="ctr">
              <a:spcBef>
                <a:spcPts val="0"/>
              </a:spcBef>
              <a:buClr>
                <a:schemeClr val="accent3"/>
              </a:buClr>
              <a:buSzPts val="5400"/>
              <a:buFont typeface="Alfa Slab One"/>
              <a:buNone/>
              <a:defRPr sz="5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indent="0" lvl="4" algn="ctr">
              <a:spcBef>
                <a:spcPts val="0"/>
              </a:spcBef>
              <a:buClr>
                <a:schemeClr val="accent3"/>
              </a:buClr>
              <a:buSzPts val="5400"/>
              <a:buFont typeface="Alfa Slab One"/>
              <a:buNone/>
              <a:defRPr sz="5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indent="0" lvl="5" algn="ctr">
              <a:spcBef>
                <a:spcPts val="0"/>
              </a:spcBef>
              <a:buClr>
                <a:schemeClr val="accent3"/>
              </a:buClr>
              <a:buSzPts val="5400"/>
              <a:buFont typeface="Alfa Slab One"/>
              <a:buNone/>
              <a:defRPr sz="5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indent="0" lvl="6" algn="ctr">
              <a:spcBef>
                <a:spcPts val="0"/>
              </a:spcBef>
              <a:buClr>
                <a:schemeClr val="accent3"/>
              </a:buClr>
              <a:buSzPts val="5400"/>
              <a:buFont typeface="Alfa Slab One"/>
              <a:buNone/>
              <a:defRPr sz="5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indent="0" lvl="7" algn="ctr">
              <a:spcBef>
                <a:spcPts val="0"/>
              </a:spcBef>
              <a:buClr>
                <a:schemeClr val="accent3"/>
              </a:buClr>
              <a:buSzPts val="5400"/>
              <a:buFont typeface="Alfa Slab One"/>
              <a:buNone/>
              <a:defRPr sz="5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indent="0" lvl="8" algn="ctr">
              <a:spcBef>
                <a:spcPts val="0"/>
              </a:spcBef>
              <a:buClr>
                <a:schemeClr val="accent3"/>
              </a:buClr>
              <a:buSzPts val="5400"/>
              <a:buFont typeface="Alfa Slab One"/>
              <a:buNone/>
              <a:defRPr sz="5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311700" y="3165823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None/>
              <a:defRPr b="0" i="0" sz="2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None/>
              <a:defRPr b="0" i="0" sz="2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None/>
              <a:defRPr b="0" i="0" sz="2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None/>
              <a:defRPr b="0" i="0" sz="2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None/>
              <a:defRPr b="0" i="0" sz="2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None/>
              <a:defRPr b="0" i="0" sz="2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None/>
              <a:defRPr b="0" i="0" sz="2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None/>
              <a:defRPr b="0" i="0" sz="2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None/>
              <a:defRPr b="0" i="0" sz="2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title">
    <p:bg>
      <p:bgPr>
        <a:solidFill>
          <a:schemeClr val="dk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2480550"/>
            <a:ext cx="8114399" cy="2445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Font typeface="Alfa Slab One"/>
              <a:buNone/>
              <a:defRPr b="0" i="0" sz="6800" u="none" cap="none" strike="noStrike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SzPts val="6800"/>
              <a:buFont typeface="Alfa Slab One"/>
              <a:buNone/>
              <a:defRPr sz="6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SzPts val="6800"/>
              <a:buFont typeface="Alfa Slab One"/>
              <a:buNone/>
              <a:defRPr sz="6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SzPts val="6800"/>
              <a:buFont typeface="Alfa Slab One"/>
              <a:buNone/>
              <a:defRPr sz="6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SzPts val="6800"/>
              <a:buFont typeface="Alfa Slab One"/>
              <a:buNone/>
              <a:defRPr sz="6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SzPts val="6800"/>
              <a:buFont typeface="Alfa Slab One"/>
              <a:buNone/>
              <a:defRPr sz="6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SzPts val="6800"/>
              <a:buFont typeface="Alfa Slab One"/>
              <a:buNone/>
              <a:defRPr sz="6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SzPts val="6800"/>
              <a:buFont typeface="Alfa Slab One"/>
              <a:buNone/>
              <a:defRPr sz="6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SzPts val="6800"/>
              <a:buFont typeface="Alfa Slab One"/>
              <a:buNone/>
              <a:defRPr sz="6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indent="0" lvl="1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indent="0" lvl="2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indent="0" lvl="3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indent="0" lvl="4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indent="0" lvl="5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indent="0" lvl="6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indent="0" lvl="7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indent="0" lvl="8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indent="0" lvl="1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indent="0" lvl="2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indent="0" lvl="3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indent="0" lvl="4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indent="0" lvl="5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indent="0" lvl="6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indent="0" lvl="7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indent="0" lvl="8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6318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 b="0" i="0" sz="24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indent="0" lvl="1">
              <a:spcBef>
                <a:spcPts val="0"/>
              </a:spcBef>
              <a:buClr>
                <a:schemeClr val="accent3"/>
              </a:buClr>
              <a:buSzPts val="2400"/>
              <a:buFont typeface="Alfa Slab One"/>
              <a:buNone/>
              <a:defRPr sz="2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indent="0" lvl="2">
              <a:spcBef>
                <a:spcPts val="0"/>
              </a:spcBef>
              <a:buClr>
                <a:schemeClr val="accent3"/>
              </a:buClr>
              <a:buSzPts val="2400"/>
              <a:buFont typeface="Alfa Slab One"/>
              <a:buNone/>
              <a:defRPr sz="2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indent="0" lvl="3">
              <a:spcBef>
                <a:spcPts val="0"/>
              </a:spcBef>
              <a:buClr>
                <a:schemeClr val="accent3"/>
              </a:buClr>
              <a:buSzPts val="2400"/>
              <a:buFont typeface="Alfa Slab One"/>
              <a:buNone/>
              <a:defRPr sz="2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indent="0" lvl="4">
              <a:spcBef>
                <a:spcPts val="0"/>
              </a:spcBef>
              <a:buClr>
                <a:schemeClr val="accent3"/>
              </a:buClr>
              <a:buSzPts val="2400"/>
              <a:buFont typeface="Alfa Slab One"/>
              <a:buNone/>
              <a:defRPr sz="2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indent="0" lvl="5">
              <a:spcBef>
                <a:spcPts val="0"/>
              </a:spcBef>
              <a:buClr>
                <a:schemeClr val="accent3"/>
              </a:buClr>
              <a:buSzPts val="2400"/>
              <a:buFont typeface="Alfa Slab One"/>
              <a:buNone/>
              <a:defRPr sz="2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indent="0" lvl="6">
              <a:spcBef>
                <a:spcPts val="0"/>
              </a:spcBef>
              <a:buClr>
                <a:schemeClr val="accent3"/>
              </a:buClr>
              <a:buSzPts val="2400"/>
              <a:buFont typeface="Alfa Slab One"/>
              <a:buNone/>
              <a:defRPr sz="2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indent="0" lvl="7">
              <a:spcBef>
                <a:spcPts val="0"/>
              </a:spcBef>
              <a:buClr>
                <a:schemeClr val="accent3"/>
              </a:buClr>
              <a:buSzPts val="2400"/>
              <a:buFont typeface="Alfa Slab One"/>
              <a:buNone/>
              <a:defRPr sz="2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indent="0" lvl="8">
              <a:spcBef>
                <a:spcPts val="0"/>
              </a:spcBef>
              <a:buClr>
                <a:schemeClr val="accent3"/>
              </a:buClr>
              <a:buSzPts val="2400"/>
              <a:buFont typeface="Alfa Slab One"/>
              <a:buNone/>
              <a:defRPr sz="2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490875"/>
            <a:ext cx="2807999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None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lfa Slab One"/>
              <a:buNone/>
              <a:defRPr b="0" i="0" sz="4800" u="none" cap="none" strike="noStrike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SzPts val="4800"/>
              <a:buFont typeface="Alfa Slab One"/>
              <a:buNone/>
              <a:defRPr sz="4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SzPts val="4800"/>
              <a:buFont typeface="Alfa Slab One"/>
              <a:buNone/>
              <a:defRPr sz="4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SzPts val="4800"/>
              <a:buFont typeface="Alfa Slab One"/>
              <a:buNone/>
              <a:defRPr sz="4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SzPts val="4800"/>
              <a:buFont typeface="Alfa Slab One"/>
              <a:buNone/>
              <a:defRPr sz="4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SzPts val="4800"/>
              <a:buFont typeface="Alfa Slab One"/>
              <a:buNone/>
              <a:defRPr sz="4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SzPts val="4800"/>
              <a:buFont typeface="Alfa Slab One"/>
              <a:buNone/>
              <a:defRPr sz="4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SzPts val="4800"/>
              <a:buFont typeface="Alfa Slab One"/>
              <a:buNone/>
              <a:defRPr sz="4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SzPts val="4800"/>
              <a:buFont typeface="Alfa Slab One"/>
              <a:buNone/>
              <a:defRPr sz="4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10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375599"/>
            <a:ext cx="4045199" cy="15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b="0" i="0" sz="38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indent="0" lvl="1" algn="ctr">
              <a:spcBef>
                <a:spcPts val="0"/>
              </a:spcBef>
              <a:buClr>
                <a:schemeClr val="accent3"/>
              </a:buClr>
              <a:buSzPts val="3800"/>
              <a:buFont typeface="Alfa Slab One"/>
              <a:buNone/>
              <a:defRPr sz="3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indent="0" lvl="2" algn="ctr">
              <a:spcBef>
                <a:spcPts val="0"/>
              </a:spcBef>
              <a:buClr>
                <a:schemeClr val="accent3"/>
              </a:buClr>
              <a:buSzPts val="3800"/>
              <a:buFont typeface="Alfa Slab One"/>
              <a:buNone/>
              <a:defRPr sz="3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indent="0" lvl="3" algn="ctr">
              <a:spcBef>
                <a:spcPts val="0"/>
              </a:spcBef>
              <a:buClr>
                <a:schemeClr val="accent3"/>
              </a:buClr>
              <a:buSzPts val="3800"/>
              <a:buFont typeface="Alfa Slab One"/>
              <a:buNone/>
              <a:defRPr sz="3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indent="0" lvl="4" algn="ctr">
              <a:spcBef>
                <a:spcPts val="0"/>
              </a:spcBef>
              <a:buClr>
                <a:schemeClr val="accent3"/>
              </a:buClr>
              <a:buSzPts val="3800"/>
              <a:buFont typeface="Alfa Slab One"/>
              <a:buNone/>
              <a:defRPr sz="3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indent="0" lvl="5" algn="ctr">
              <a:spcBef>
                <a:spcPts val="0"/>
              </a:spcBef>
              <a:buClr>
                <a:schemeClr val="accent3"/>
              </a:buClr>
              <a:buSzPts val="3800"/>
              <a:buFont typeface="Alfa Slab One"/>
              <a:buNone/>
              <a:defRPr sz="3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indent="0" lvl="6" algn="ctr">
              <a:spcBef>
                <a:spcPts val="0"/>
              </a:spcBef>
              <a:buClr>
                <a:schemeClr val="accent3"/>
              </a:buClr>
              <a:buSzPts val="3800"/>
              <a:buFont typeface="Alfa Slab One"/>
              <a:buNone/>
              <a:defRPr sz="3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indent="0" lvl="7" algn="ctr">
              <a:spcBef>
                <a:spcPts val="0"/>
              </a:spcBef>
              <a:buClr>
                <a:schemeClr val="accent3"/>
              </a:buClr>
              <a:buSzPts val="3800"/>
              <a:buFont typeface="Alfa Slab One"/>
              <a:buNone/>
              <a:defRPr sz="3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indent="0" lvl="8" algn="ctr">
              <a:spcBef>
                <a:spcPts val="0"/>
              </a:spcBef>
              <a:buClr>
                <a:schemeClr val="accent3"/>
              </a:buClr>
              <a:buSzPts val="3800"/>
              <a:buFont typeface="Alfa Slab One"/>
              <a:buNone/>
              <a:defRPr sz="3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81125"/>
            <a:ext cx="4045199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800"/>
              <a:buFont typeface="Proxima Nova"/>
              <a:buNone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indent="0" lvl="1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indent="0" lvl="2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indent="0" lvl="3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indent="0" lvl="4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indent="0" lvl="5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indent="0" lvl="6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indent="0" lvl="7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indent="0" lvl="8">
              <a:spcBef>
                <a:spcPts val="0"/>
              </a:spcBef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Proxima Nova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None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35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" y="12"/>
            <a:ext cx="9143999" cy="329938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12925" y="2365150"/>
            <a:ext cx="9144000" cy="934199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612" y="2067825"/>
            <a:ext cx="7724775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>
            <p:ph type="title"/>
          </p:nvPr>
        </p:nvSpPr>
        <p:spPr>
          <a:xfrm>
            <a:off x="311712" y="402507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90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</a:pPr>
            <a:r>
              <a:rPr b="0" i="0" lang="en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Why?</a:t>
            </a:r>
          </a:p>
        </p:txBody>
      </p:sp>
      <p:grpSp>
        <p:nvGrpSpPr>
          <p:cNvPr id="60" name="Shape 60"/>
          <p:cNvGrpSpPr/>
          <p:nvPr/>
        </p:nvGrpSpPr>
        <p:grpSpPr>
          <a:xfrm>
            <a:off x="1220513" y="2435516"/>
            <a:ext cx="1683891" cy="1409346"/>
            <a:chOff x="1220513" y="1900191"/>
            <a:chExt cx="1683891" cy="1409346"/>
          </a:xfrm>
        </p:grpSpPr>
        <p:sp>
          <p:nvSpPr>
            <p:cNvPr id="61" name="Shape 61"/>
            <p:cNvSpPr/>
            <p:nvPr/>
          </p:nvSpPr>
          <p:spPr>
            <a:xfrm rot="-1308085">
              <a:off x="2481473" y="2416876"/>
              <a:ext cx="348958" cy="465556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 rot="9466675">
              <a:off x="2298883" y="1948756"/>
              <a:ext cx="349023" cy="469467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CC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Shape 63"/>
            <p:cNvSpPr txBox="1"/>
            <p:nvPr/>
          </p:nvSpPr>
          <p:spPr>
            <a:xfrm rot="-1188704">
              <a:off x="1235566" y="2284637"/>
              <a:ext cx="1156873" cy="290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-8890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1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decreased</a:t>
              </a:r>
            </a:p>
          </p:txBody>
        </p:sp>
        <p:sp>
          <p:nvSpPr>
            <p:cNvPr id="64" name="Shape 64"/>
            <p:cNvSpPr txBox="1"/>
            <p:nvPr/>
          </p:nvSpPr>
          <p:spPr>
            <a:xfrm rot="-1188704">
              <a:off x="1446141" y="2831237"/>
              <a:ext cx="1156873" cy="290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-8890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1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increased</a:t>
              </a:r>
            </a:p>
          </p:txBody>
        </p:sp>
      </p:grpSp>
      <p:grpSp>
        <p:nvGrpSpPr>
          <p:cNvPr id="65" name="Shape 65"/>
          <p:cNvGrpSpPr/>
          <p:nvPr/>
        </p:nvGrpSpPr>
        <p:grpSpPr>
          <a:xfrm>
            <a:off x="6177407" y="2422076"/>
            <a:ext cx="1739865" cy="1320408"/>
            <a:chOff x="6177407" y="1940363"/>
            <a:chExt cx="1739865" cy="1320408"/>
          </a:xfrm>
        </p:grpSpPr>
        <p:sp>
          <p:nvSpPr>
            <p:cNvPr id="66" name="Shape 66"/>
            <p:cNvSpPr/>
            <p:nvPr/>
          </p:nvSpPr>
          <p:spPr>
            <a:xfrm rot="1022904">
              <a:off x="6394933" y="1981284"/>
              <a:ext cx="348933" cy="465567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 rot="-9786439">
              <a:off x="6238088" y="2475983"/>
              <a:ext cx="348957" cy="469473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CC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Shape 68"/>
            <p:cNvSpPr txBox="1"/>
            <p:nvPr/>
          </p:nvSpPr>
          <p:spPr>
            <a:xfrm rot="860337">
              <a:off x="6544799" y="2831295"/>
              <a:ext cx="1156838" cy="290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1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decreased</a:t>
              </a:r>
            </a:p>
          </p:txBody>
        </p:sp>
        <p:sp>
          <p:nvSpPr>
            <p:cNvPr id="69" name="Shape 69"/>
            <p:cNvSpPr txBox="1"/>
            <p:nvPr/>
          </p:nvSpPr>
          <p:spPr>
            <a:xfrm rot="860337">
              <a:off x="6742449" y="2363320"/>
              <a:ext cx="1156838" cy="290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1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increased</a:t>
              </a: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Shape 167"/>
          <p:cNvGrpSpPr/>
          <p:nvPr/>
        </p:nvGrpSpPr>
        <p:grpSpPr>
          <a:xfrm>
            <a:off x="5247287" y="53250"/>
            <a:ext cx="3800475" cy="3124200"/>
            <a:chOff x="41637" y="59725"/>
            <a:chExt cx="3800475" cy="3124200"/>
          </a:xfrm>
        </p:grpSpPr>
        <p:grpSp>
          <p:nvGrpSpPr>
            <p:cNvPr id="168" name="Shape 168"/>
            <p:cNvGrpSpPr/>
            <p:nvPr/>
          </p:nvGrpSpPr>
          <p:grpSpPr>
            <a:xfrm>
              <a:off x="41637" y="59725"/>
              <a:ext cx="3800475" cy="3124200"/>
              <a:chOff x="2671762" y="1009650"/>
              <a:chExt cx="3800475" cy="3124200"/>
            </a:xfrm>
          </p:grpSpPr>
          <p:pic>
            <p:nvPicPr>
              <p:cNvPr id="169" name="Shape 16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671762" y="1009650"/>
                <a:ext cx="3800475" cy="3124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0" name="Shape 170"/>
              <p:cNvSpPr/>
              <p:nvPr/>
            </p:nvSpPr>
            <p:spPr>
              <a:xfrm>
                <a:off x="2763125" y="1128700"/>
                <a:ext cx="1402200" cy="1408799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-1143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Bangers"/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Bangers"/>
                    <a:ea typeface="Bangers"/>
                    <a:cs typeface="Bangers"/>
                    <a:sym typeface="Bangers"/>
                  </a:rPr>
                  <a:t>DNA Mutation</a:t>
                </a:r>
              </a:p>
            </p:txBody>
          </p:sp>
        </p:grpSp>
        <p:sp>
          <p:nvSpPr>
            <p:cNvPr id="171" name="Shape 171"/>
            <p:cNvSpPr txBox="1"/>
            <p:nvPr/>
          </p:nvSpPr>
          <p:spPr>
            <a:xfrm rot="1940089">
              <a:off x="1159888" y="1505703"/>
              <a:ext cx="1150381" cy="4783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-762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can lead to...</a:t>
              </a:r>
            </a:p>
          </p:txBody>
        </p:sp>
      </p:grpSp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" y="2513180"/>
            <a:ext cx="5247299" cy="263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4997112" y="48125"/>
            <a:ext cx="4048125" cy="3276600"/>
            <a:chOff x="2547937" y="933450"/>
            <a:chExt cx="4048125" cy="3276600"/>
          </a:xfrm>
        </p:grpSpPr>
        <p:pic>
          <p:nvPicPr>
            <p:cNvPr id="75" name="Shape 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47937" y="933450"/>
              <a:ext cx="4048125" cy="3276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6" name="Shape 76"/>
            <p:cNvGrpSpPr/>
            <p:nvPr/>
          </p:nvGrpSpPr>
          <p:grpSpPr>
            <a:xfrm>
              <a:off x="2547950" y="1001650"/>
              <a:ext cx="2880249" cy="1790200"/>
              <a:chOff x="2547950" y="1001650"/>
              <a:chExt cx="2880249" cy="17902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3877375" y="1854650"/>
                <a:ext cx="1389299" cy="9372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-889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Found in some foods</a:t>
                </a:r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4219800" y="1001650"/>
                <a:ext cx="1208399" cy="678599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-889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Oily Fish</a:t>
                </a:r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2788950" y="1001650"/>
                <a:ext cx="1208399" cy="678599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-889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Eggs</a:t>
                </a:r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2547950" y="1881575"/>
                <a:ext cx="1208399" cy="678599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-762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Fortified Daily and Grains</a:t>
                </a:r>
              </a:p>
            </p:txBody>
          </p:sp>
        </p:grpSp>
      </p:grpSp>
      <p:pic>
        <p:nvPicPr>
          <p:cNvPr id="81" name="Shape 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892804" cy="332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2714612"/>
            <a:ext cx="2886075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3050" y="507250"/>
            <a:ext cx="3794625" cy="37371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/>
          <p:nvPr/>
        </p:nvSpPr>
        <p:spPr>
          <a:xfrm>
            <a:off x="1441075" y="2714625"/>
            <a:ext cx="1402200" cy="1408799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762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Needed for Ca</a:t>
            </a:r>
            <a:r>
              <a:rPr b="0" baseline="3000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absorption for food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Shape 93"/>
          <p:cNvGrpSpPr/>
          <p:nvPr/>
        </p:nvGrpSpPr>
        <p:grpSpPr>
          <a:xfrm>
            <a:off x="5254600" y="0"/>
            <a:ext cx="3752850" cy="3448050"/>
            <a:chOff x="2695575" y="847725"/>
            <a:chExt cx="3752850" cy="3448050"/>
          </a:xfrm>
        </p:grpSpPr>
        <p:grpSp>
          <p:nvGrpSpPr>
            <p:cNvPr id="94" name="Shape 94"/>
            <p:cNvGrpSpPr/>
            <p:nvPr/>
          </p:nvGrpSpPr>
          <p:grpSpPr>
            <a:xfrm>
              <a:off x="2695575" y="847725"/>
              <a:ext cx="3752850" cy="3448050"/>
              <a:chOff x="2695575" y="847725"/>
              <a:chExt cx="3752850" cy="3448050"/>
            </a:xfrm>
          </p:grpSpPr>
          <p:pic>
            <p:nvPicPr>
              <p:cNvPr id="95" name="Shape 9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695575" y="847725"/>
                <a:ext cx="3752850" cy="34480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6" name="Shape 96"/>
              <p:cNvSpPr/>
              <p:nvPr/>
            </p:nvSpPr>
            <p:spPr>
              <a:xfrm>
                <a:off x="4517075" y="847725"/>
                <a:ext cx="1402200" cy="1408799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-762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Needed for Ca</a:t>
                </a:r>
                <a:r>
                  <a:rPr b="0" baseline="30000" i="0" lang="en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2+</a:t>
                </a:r>
                <a:r>
                  <a:rPr b="0" i="0" lang="en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absorption for food</a:t>
                </a:r>
              </a:p>
            </p:txBody>
          </p:sp>
        </p:grpSp>
        <p:sp>
          <p:nvSpPr>
            <p:cNvPr id="97" name="Shape 97"/>
            <p:cNvSpPr/>
            <p:nvPr/>
          </p:nvSpPr>
          <p:spPr>
            <a:xfrm>
              <a:off x="4956500" y="2811550"/>
              <a:ext cx="1402200" cy="1408799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762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Skeletal Deformity</a:t>
              </a:r>
            </a:p>
            <a:p>
              <a:pPr indent="-762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“Rickets”</a:t>
              </a:r>
            </a:p>
          </p:txBody>
        </p:sp>
        <p:sp>
          <p:nvSpPr>
            <p:cNvPr id="98" name="Shape 98"/>
            <p:cNvSpPr txBox="1"/>
            <p:nvPr/>
          </p:nvSpPr>
          <p:spPr>
            <a:xfrm rot="2087547">
              <a:off x="4336159" y="2993047"/>
              <a:ext cx="1072544" cy="26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Not</a:t>
              </a:r>
            </a:p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enough...</a:t>
              </a:r>
            </a:p>
          </p:txBody>
        </p:sp>
        <p:sp>
          <p:nvSpPr>
            <p:cNvPr id="99" name="Shape 99"/>
            <p:cNvSpPr txBox="1"/>
            <p:nvPr/>
          </p:nvSpPr>
          <p:spPr>
            <a:xfrm rot="4614269">
              <a:off x="5011994" y="2525064"/>
              <a:ext cx="1072491" cy="2648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Not</a:t>
              </a:r>
            </a:p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enough...</a:t>
              </a:r>
            </a:p>
          </p:txBody>
        </p:sp>
      </p:grpSp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25" y="0"/>
            <a:ext cx="267066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2750" y="54725"/>
            <a:ext cx="375285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" y="0"/>
            <a:ext cx="613313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5576875" y="401150"/>
            <a:ext cx="1402200" cy="1408799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762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Naturally synthesized in the skin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Shape 112"/>
          <p:cNvGrpSpPr/>
          <p:nvPr/>
        </p:nvGrpSpPr>
        <p:grpSpPr>
          <a:xfrm>
            <a:off x="79237" y="81987"/>
            <a:ext cx="2001587" cy="4733925"/>
            <a:chOff x="79237" y="81987"/>
            <a:chExt cx="2001587" cy="4733925"/>
          </a:xfrm>
        </p:grpSpPr>
        <p:grpSp>
          <p:nvGrpSpPr>
            <p:cNvPr id="113" name="Shape 113"/>
            <p:cNvGrpSpPr/>
            <p:nvPr/>
          </p:nvGrpSpPr>
          <p:grpSpPr>
            <a:xfrm>
              <a:off x="79237" y="81987"/>
              <a:ext cx="1838325" cy="4733925"/>
              <a:chOff x="3652837" y="204787"/>
              <a:chExt cx="1838325" cy="4733925"/>
            </a:xfrm>
          </p:grpSpPr>
          <p:pic>
            <p:nvPicPr>
              <p:cNvPr id="114" name="Shape 11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2837" y="204787"/>
                <a:ext cx="1838325" cy="47339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5" name="Shape 115"/>
              <p:cNvSpPr/>
              <p:nvPr/>
            </p:nvSpPr>
            <p:spPr>
              <a:xfrm>
                <a:off x="4025950" y="446375"/>
                <a:ext cx="1402200" cy="1408799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-762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Naturally synthesized in the skin</a:t>
                </a:r>
              </a:p>
            </p:txBody>
          </p:sp>
        </p:grpSp>
        <p:sp>
          <p:nvSpPr>
            <p:cNvPr id="116" name="Shape 116"/>
            <p:cNvSpPr/>
            <p:nvPr/>
          </p:nvSpPr>
          <p:spPr>
            <a:xfrm>
              <a:off x="452375" y="2152400"/>
              <a:ext cx="1402200" cy="1408799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1524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UV Light</a:t>
              </a:r>
            </a:p>
          </p:txBody>
        </p:sp>
        <p:sp>
          <p:nvSpPr>
            <p:cNvPr id="117" name="Shape 117"/>
            <p:cNvSpPr txBox="1"/>
            <p:nvPr/>
          </p:nvSpPr>
          <p:spPr>
            <a:xfrm>
              <a:off x="646225" y="1770500"/>
              <a:ext cx="1434599" cy="381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-889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Only   with...</a:t>
              </a:r>
            </a:p>
          </p:txBody>
        </p:sp>
      </p:grpSp>
      <p:sp>
        <p:nvSpPr>
          <p:cNvPr id="118" name="Shape 118"/>
          <p:cNvSpPr/>
          <p:nvPr/>
        </p:nvSpPr>
        <p:spPr>
          <a:xfrm>
            <a:off x="234275" y="3561200"/>
            <a:ext cx="1838400" cy="1408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7300" y="1893207"/>
            <a:ext cx="6975529" cy="325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44987" y="-12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242425" y="284875"/>
            <a:ext cx="1838400" cy="1860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300" y="1977446"/>
            <a:ext cx="6509822" cy="3029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Shape 127"/>
          <p:cNvGrpSpPr/>
          <p:nvPr/>
        </p:nvGrpSpPr>
        <p:grpSpPr>
          <a:xfrm>
            <a:off x="350687" y="140137"/>
            <a:ext cx="1838325" cy="4733925"/>
            <a:chOff x="79237" y="81987"/>
            <a:chExt cx="1838325" cy="4733925"/>
          </a:xfrm>
        </p:grpSpPr>
        <p:grpSp>
          <p:nvGrpSpPr>
            <p:cNvPr id="128" name="Shape 128"/>
            <p:cNvGrpSpPr/>
            <p:nvPr/>
          </p:nvGrpSpPr>
          <p:grpSpPr>
            <a:xfrm>
              <a:off x="79237" y="81987"/>
              <a:ext cx="1838325" cy="4733925"/>
              <a:chOff x="79237" y="81987"/>
              <a:chExt cx="1838325" cy="4733925"/>
            </a:xfrm>
          </p:grpSpPr>
          <p:grpSp>
            <p:nvGrpSpPr>
              <p:cNvPr id="129" name="Shape 129"/>
              <p:cNvGrpSpPr/>
              <p:nvPr/>
            </p:nvGrpSpPr>
            <p:grpSpPr>
              <a:xfrm>
                <a:off x="79237" y="81987"/>
                <a:ext cx="1838325" cy="4733925"/>
                <a:chOff x="3652837" y="204787"/>
                <a:chExt cx="1838325" cy="4733925"/>
              </a:xfrm>
            </p:grpSpPr>
            <p:pic>
              <p:nvPicPr>
                <p:cNvPr id="130" name="Shape 13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3652837" y="204787"/>
                  <a:ext cx="1838325" cy="47339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31" name="Shape 131"/>
                <p:cNvSpPr/>
                <p:nvPr/>
              </p:nvSpPr>
              <p:spPr>
                <a:xfrm>
                  <a:off x="4025950" y="446375"/>
                  <a:ext cx="1402200" cy="1408799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wrap="square" tIns="91425">
                  <a:noAutofit/>
                </a:bodyPr>
                <a:lstStyle/>
                <a:p>
                  <a:pPr indent="-7620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b="0" i="0" lang="en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Naturally synthesized in the skin</a:t>
                  </a:r>
                </a:p>
              </p:txBody>
            </p:sp>
          </p:grpSp>
          <p:sp>
            <p:nvSpPr>
              <p:cNvPr id="132" name="Shape 132"/>
              <p:cNvSpPr/>
              <p:nvPr/>
            </p:nvSpPr>
            <p:spPr>
              <a:xfrm>
                <a:off x="452375" y="2152400"/>
                <a:ext cx="1402200" cy="1408799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-1524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UV Light</a:t>
                </a:r>
              </a:p>
            </p:txBody>
          </p:sp>
        </p:grpSp>
        <p:sp>
          <p:nvSpPr>
            <p:cNvPr id="133" name="Shape 133"/>
            <p:cNvSpPr/>
            <p:nvPr/>
          </p:nvSpPr>
          <p:spPr>
            <a:xfrm>
              <a:off x="542825" y="3954850"/>
              <a:ext cx="1247099" cy="7431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6985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skin pigment called melanin</a:t>
              </a:r>
            </a:p>
          </p:txBody>
        </p:sp>
      </p:grpSp>
      <p:sp>
        <p:nvSpPr>
          <p:cNvPr id="134" name="Shape 134"/>
          <p:cNvSpPr txBox="1"/>
          <p:nvPr/>
        </p:nvSpPr>
        <p:spPr>
          <a:xfrm>
            <a:off x="592975" y="3599450"/>
            <a:ext cx="925800" cy="387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 intercepted </a:t>
            </a: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and absorbed by ...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Shape 139"/>
          <p:cNvGrpSpPr/>
          <p:nvPr/>
        </p:nvGrpSpPr>
        <p:grpSpPr>
          <a:xfrm>
            <a:off x="1055062" y="107837"/>
            <a:ext cx="1838325" cy="4733925"/>
            <a:chOff x="79237" y="81987"/>
            <a:chExt cx="1838325" cy="4733925"/>
          </a:xfrm>
        </p:grpSpPr>
        <p:grpSp>
          <p:nvGrpSpPr>
            <p:cNvPr id="140" name="Shape 140"/>
            <p:cNvGrpSpPr/>
            <p:nvPr/>
          </p:nvGrpSpPr>
          <p:grpSpPr>
            <a:xfrm>
              <a:off x="79237" y="81987"/>
              <a:ext cx="1838325" cy="4733925"/>
              <a:chOff x="79237" y="81987"/>
              <a:chExt cx="1838325" cy="4733925"/>
            </a:xfrm>
          </p:grpSpPr>
          <p:grpSp>
            <p:nvGrpSpPr>
              <p:cNvPr id="141" name="Shape 141"/>
              <p:cNvGrpSpPr/>
              <p:nvPr/>
            </p:nvGrpSpPr>
            <p:grpSpPr>
              <a:xfrm>
                <a:off x="79237" y="81987"/>
                <a:ext cx="1838325" cy="4733925"/>
                <a:chOff x="3652837" y="204787"/>
                <a:chExt cx="1838325" cy="4733925"/>
              </a:xfrm>
            </p:grpSpPr>
            <p:pic>
              <p:nvPicPr>
                <p:cNvPr id="142" name="Shape 14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3652837" y="204787"/>
                  <a:ext cx="1838325" cy="47339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43" name="Shape 143"/>
                <p:cNvSpPr/>
                <p:nvPr/>
              </p:nvSpPr>
              <p:spPr>
                <a:xfrm>
                  <a:off x="4025950" y="446375"/>
                  <a:ext cx="1402200" cy="1408799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wrap="square" tIns="91425">
                  <a:noAutofit/>
                </a:bodyPr>
                <a:lstStyle/>
                <a:p>
                  <a:pPr indent="-7620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b="0" i="0" lang="en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Naturally synthesized in the skin</a:t>
                  </a:r>
                </a:p>
              </p:txBody>
            </p:sp>
          </p:grpSp>
          <p:sp>
            <p:nvSpPr>
              <p:cNvPr id="144" name="Shape 144"/>
              <p:cNvSpPr/>
              <p:nvPr/>
            </p:nvSpPr>
            <p:spPr>
              <a:xfrm>
                <a:off x="452375" y="2152400"/>
                <a:ext cx="1402200" cy="1408799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-1524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UV Light</a:t>
                </a:r>
              </a:p>
            </p:txBody>
          </p:sp>
        </p:grpSp>
        <p:sp>
          <p:nvSpPr>
            <p:cNvPr id="145" name="Shape 145"/>
            <p:cNvSpPr/>
            <p:nvPr/>
          </p:nvSpPr>
          <p:spPr>
            <a:xfrm>
              <a:off x="542825" y="3954850"/>
              <a:ext cx="1247099" cy="7431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6985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skin pigment called melanin</a:t>
              </a:r>
            </a:p>
          </p:txBody>
        </p:sp>
      </p:grpSp>
      <p:sp>
        <p:nvSpPr>
          <p:cNvPr id="146" name="Shape 146"/>
          <p:cNvSpPr/>
          <p:nvPr/>
        </p:nvSpPr>
        <p:spPr>
          <a:xfrm flipH="1" rot="10800000">
            <a:off x="820675" y="1098749"/>
            <a:ext cx="665700" cy="33537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0" y="1822500"/>
            <a:ext cx="1020899" cy="1906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More melanin in the skin reduces vitamin D synthesis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3625" y="337862"/>
            <a:ext cx="4819650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/>
          <p:nvPr/>
        </p:nvSpPr>
        <p:spPr>
          <a:xfrm>
            <a:off x="5722675" y="1305350"/>
            <a:ext cx="3246899" cy="8079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supplements might be needed by those with darker skin pigmentation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87" y="31875"/>
            <a:ext cx="3800475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>
            <a:off x="336050" y="291300"/>
            <a:ext cx="1402200" cy="1408799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152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UV Light</a:t>
            </a:r>
          </a:p>
        </p:txBody>
      </p:sp>
      <p:sp>
        <p:nvSpPr>
          <p:cNvPr id="156" name="Shape 156"/>
          <p:cNvSpPr/>
          <p:nvPr/>
        </p:nvSpPr>
        <p:spPr>
          <a:xfrm>
            <a:off x="381300" y="2093750"/>
            <a:ext cx="1247099" cy="7431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skin pigment called melanin</a:t>
            </a:r>
          </a:p>
        </p:txBody>
      </p:sp>
      <p:sp>
        <p:nvSpPr>
          <p:cNvPr id="157" name="Shape 157"/>
          <p:cNvSpPr/>
          <p:nvPr/>
        </p:nvSpPr>
        <p:spPr>
          <a:xfrm>
            <a:off x="2239700" y="217525"/>
            <a:ext cx="1402200" cy="1408799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1143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ngers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DNA Mutation</a:t>
            </a:r>
          </a:p>
        </p:txBody>
      </p:sp>
      <p:sp>
        <p:nvSpPr>
          <p:cNvPr id="158" name="Shape 158"/>
          <p:cNvSpPr txBox="1"/>
          <p:nvPr/>
        </p:nvSpPr>
        <p:spPr>
          <a:xfrm rot="-2452506">
            <a:off x="1402033" y="1673764"/>
            <a:ext cx="1389032" cy="3618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Reduces</a:t>
            </a:r>
          </a:p>
        </p:txBody>
      </p:sp>
      <p:cxnSp>
        <p:nvCxnSpPr>
          <p:cNvPr id="159" name="Shape 159"/>
          <p:cNvCxnSpPr>
            <a:stCxn id="155" idx="6"/>
            <a:endCxn id="157" idx="2"/>
          </p:cNvCxnSpPr>
          <p:nvPr/>
        </p:nvCxnSpPr>
        <p:spPr>
          <a:xfrm flipH="1" rot="10800000">
            <a:off x="1738250" y="921899"/>
            <a:ext cx="501300" cy="73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Shape 160"/>
          <p:cNvSpPr txBox="1"/>
          <p:nvPr/>
        </p:nvSpPr>
        <p:spPr>
          <a:xfrm rot="-702967">
            <a:off x="1609128" y="666493"/>
            <a:ext cx="846536" cy="2196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Causes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5260225" y="25850"/>
            <a:ext cx="3812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 to add a line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1900" y="938745"/>
            <a:ext cx="5502099" cy="4236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