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7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8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4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D472-5E2D-4A23-BAC1-7F9C0E0A4C43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6EB1-82BE-41CE-A91C-E876E846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7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29 November 2012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AGENDA: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DO NOW: </a:t>
            </a:r>
            <a:r>
              <a:rPr lang="en-US" dirty="0" smtClean="0"/>
              <a:t>read page 27 in your student guide</a:t>
            </a:r>
          </a:p>
          <a:p>
            <a:pPr marL="514350" indent="-514350">
              <a:buAutoNum type="arabicPeriod"/>
            </a:pPr>
            <a:r>
              <a:rPr lang="en-US" dirty="0" smtClean="0"/>
              <a:t>BILL questions 1-3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quick reference sheet, page 27</a:t>
            </a:r>
          </a:p>
          <a:p>
            <a:pPr marL="514350" indent="-514350">
              <a:buAutoNum type="arabicPeriod"/>
            </a:pPr>
            <a:r>
              <a:rPr lang="en-US" dirty="0" smtClean="0"/>
              <a:t>Estimating size of microscopic samples</a:t>
            </a:r>
          </a:p>
          <a:p>
            <a:pPr marL="514350" indent="-514350">
              <a:buAutoNum type="arabicPeriod"/>
            </a:pPr>
            <a:r>
              <a:rPr lang="en-US" dirty="0" smtClean="0"/>
              <a:t>BILL questions 4-5</a:t>
            </a:r>
          </a:p>
          <a:p>
            <a:pPr marL="514350" indent="-514350">
              <a:buAutoNum type="arabicPeriod"/>
            </a:pPr>
            <a:r>
              <a:rPr lang="en-US" dirty="0" smtClean="0"/>
              <a:t>Begin </a:t>
            </a:r>
            <a:r>
              <a:rPr lang="en-US" smtClean="0"/>
              <a:t>viewing cells lab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0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</a:rPr>
              <a:t>Viewing Cells Lab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Read </a:t>
            </a:r>
            <a:r>
              <a:rPr lang="en-US" dirty="0" smtClean="0"/>
              <a:t>the rules for lab drawing in your guide, page 28.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Observe</a:t>
            </a:r>
            <a:r>
              <a:rPr lang="en-US" dirty="0" smtClean="0"/>
              <a:t> four c</a:t>
            </a:r>
            <a:r>
              <a:rPr lang="en-US" dirty="0" smtClean="0"/>
              <a:t>ell types:  potato, elodea, cheek, onion root.  </a:t>
            </a:r>
          </a:p>
          <a:p>
            <a:r>
              <a:rPr lang="en-US" dirty="0" smtClean="0"/>
              <a:t>Microscopes are already set up, with slides in place.  </a:t>
            </a:r>
          </a:p>
          <a:p>
            <a:pPr lvl="1"/>
            <a:r>
              <a:rPr lang="en-US" b="1" dirty="0" smtClean="0"/>
              <a:t>DO NOT REMOVE SLIDES.</a:t>
            </a:r>
          </a:p>
          <a:p>
            <a:pPr lvl="1"/>
            <a:r>
              <a:rPr lang="en-US" dirty="0" smtClean="0"/>
              <a:t>You </a:t>
            </a:r>
            <a:r>
              <a:rPr lang="en-US" b="1" dirty="0" smtClean="0"/>
              <a:t>CAN</a:t>
            </a:r>
            <a:r>
              <a:rPr lang="en-US" dirty="0" smtClean="0"/>
              <a:t> change objective lenses and focus.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Draw</a:t>
            </a:r>
            <a:r>
              <a:rPr lang="en-US" dirty="0" smtClean="0"/>
              <a:t> four </a:t>
            </a:r>
            <a:r>
              <a:rPr lang="en-US" u="sng" dirty="0" smtClean="0"/>
              <a:t>cells</a:t>
            </a:r>
            <a:r>
              <a:rPr lang="en-US" dirty="0" smtClean="0"/>
              <a:t>, each on their own ½ sheet of unlined, white paper</a:t>
            </a:r>
          </a:p>
          <a:p>
            <a:pPr lvl="1"/>
            <a:r>
              <a:rPr lang="en-US" dirty="0" smtClean="0"/>
              <a:t>Draw single cells, not everything in the FOV</a:t>
            </a:r>
          </a:p>
          <a:p>
            <a:pPr lvl="1"/>
            <a:r>
              <a:rPr lang="en-US" dirty="0" smtClean="0"/>
              <a:t>Do not draw the FOV circle</a:t>
            </a:r>
          </a:p>
          <a:p>
            <a:r>
              <a:rPr lang="en-US" dirty="0" smtClean="0"/>
              <a:t>Be sure you: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Estimate</a:t>
            </a:r>
            <a:r>
              <a:rPr lang="en-US" dirty="0" smtClean="0"/>
              <a:t> size of cell.  </a:t>
            </a:r>
            <a:r>
              <a:rPr lang="en-US" sz="2400" i="1" dirty="0" smtClean="0"/>
              <a:t>Don’t worry about linear magnification, yet.</a:t>
            </a:r>
            <a:endParaRPr lang="en-US" i="1" dirty="0" smtClean="0"/>
          </a:p>
          <a:p>
            <a:pPr lvl="1"/>
            <a:r>
              <a:rPr lang="en-US" dirty="0" smtClean="0"/>
              <a:t>Draw what you see, not what you expect to see.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Label</a:t>
            </a:r>
            <a:r>
              <a:rPr lang="en-US" dirty="0" smtClean="0"/>
              <a:t> in a vertical list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5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BILL Questions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7" y="1600200"/>
            <a:ext cx="850459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886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(Assuming same microscope)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1045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BILL Questions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7" y="1600200"/>
            <a:ext cx="850459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3886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(Assuming same microscope)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198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600X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9914" y="3053834"/>
            <a:ext cx="2169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mm or 1000um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3886200"/>
            <a:ext cx="2169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0.25 mm or 250um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04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855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 the microscopes to complete the quick reference sheet, page 27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You have 15 minutes.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No more than 2 people per microscope.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Be sure to use the compound microscope, not the dissecting microscope.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Record measurements to the 10</a:t>
            </a:r>
            <a:r>
              <a:rPr lang="en-US" i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of a mm.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4" name="Picture 4" descr="https://encrypted-tbn1.gstatic.com/images?q=tbn:ANd9GcTDjoykZsNpqaNWTPDRv2CDN_zxRnJbr4hc06JLC3uAbmszIJw2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18145"/>
            <a:ext cx="20193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s://encrypted-tbn0.gstatic.com/images?q=tbn:ANd9GcQ1qH46vlHZuDcGU2JXHxGub4hRC_vRsl-71Ou36XvrCnlzJ0Q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773" y="43181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&quot;No&quot; Symbol 8"/>
          <p:cNvSpPr/>
          <p:nvPr/>
        </p:nvSpPr>
        <p:spPr>
          <a:xfrm>
            <a:off x="4252335" y="4222750"/>
            <a:ext cx="2286000" cy="2301586"/>
          </a:xfrm>
          <a:prstGeom prst="noSmoking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5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Estimating Size of Objects in a Microscope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5105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Determine</a:t>
            </a:r>
            <a:r>
              <a:rPr lang="en-US" dirty="0" smtClean="0"/>
              <a:t> the size of the FOV. 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You just did this.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Estimate</a:t>
            </a:r>
            <a:r>
              <a:rPr lang="en-US" dirty="0" smtClean="0"/>
              <a:t> what proportion of the FOV your sample takes up. </a:t>
            </a:r>
            <a:r>
              <a:rPr lang="en-US" i="1" dirty="0">
                <a:solidFill>
                  <a:srgbClr val="00B050"/>
                </a:solidFill>
              </a:rPr>
              <a:t>½ or ¼ or 1/8 or 1/100th? 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Multiply</a:t>
            </a:r>
            <a:r>
              <a:rPr lang="en-US" dirty="0" smtClean="0"/>
              <a:t> your estimated proportion by the FOV size.</a:t>
            </a:r>
          </a:p>
          <a:p>
            <a:pPr marL="400050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 ¼ X 2.0 mm = 0.5 mm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Round</a:t>
            </a:r>
            <a:r>
              <a:rPr lang="en-US" dirty="0" smtClean="0"/>
              <a:t> your answer to the same precision as your FOV measurement (tenths).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48400" y="2235200"/>
            <a:ext cx="2730498" cy="2286000"/>
            <a:chOff x="6248400" y="2235200"/>
            <a:chExt cx="2730498" cy="2286000"/>
          </a:xfrm>
        </p:grpSpPr>
        <p:pic>
          <p:nvPicPr>
            <p:cNvPr id="7170" name="Picture 2" descr="https://encrypted-tbn2.gstatic.com/images?q=tbn:ANd9GcSSTbSAUh0FXKAYqu_pFxAjpvUgAbvXicZbjXvRftr2_dZ8rCJwY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2235200"/>
              <a:ext cx="2730498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858000" y="3886200"/>
              <a:ext cx="12192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2.0 mm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265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rgbClr val="FF0000"/>
                </a:solidFill>
              </a:rPr>
              <a:t>BILL Questions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i="1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631229"/>
            <a:ext cx="8153400" cy="5148797"/>
            <a:chOff x="457200" y="1631229"/>
            <a:chExt cx="8153400" cy="514879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631229"/>
              <a:ext cx="8153400" cy="5148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248400" y="3962400"/>
              <a:ext cx="1066800" cy="228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400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rgbClr val="FF0000"/>
                </a:solidFill>
              </a:rPr>
              <a:t>BILL Questions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i="1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631229"/>
            <a:ext cx="8153400" cy="5148797"/>
            <a:chOff x="457200" y="1631229"/>
            <a:chExt cx="8153400" cy="514879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631229"/>
              <a:ext cx="8153400" cy="5148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248400" y="3962400"/>
              <a:ext cx="1066800" cy="228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31242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HEIGHT</a:t>
            </a:r>
          </a:p>
          <a:p>
            <a:pPr marL="342900" indent="-342900">
              <a:buAutoNum type="arabicPeriod"/>
            </a:pPr>
            <a:r>
              <a:rPr lang="en-US" dirty="0" smtClean="0"/>
              <a:t>FOV:  2.5 mm</a:t>
            </a:r>
          </a:p>
          <a:p>
            <a:pPr marL="342900" indent="-342900">
              <a:buAutoNum type="arabicPeriod"/>
            </a:pPr>
            <a:r>
              <a:rPr lang="en-US" dirty="0" smtClean="0"/>
              <a:t>Estimate:  ½</a:t>
            </a:r>
          </a:p>
          <a:p>
            <a:pPr marL="342900" indent="-342900">
              <a:buAutoNum type="arabicPeriod"/>
            </a:pPr>
            <a:r>
              <a:rPr lang="en-US" dirty="0" smtClean="0"/>
              <a:t>Multiply:  (1/2)(2.5)=1.25</a:t>
            </a:r>
          </a:p>
          <a:p>
            <a:pPr marL="342900" indent="-342900">
              <a:buAutoNum type="arabicPeriod"/>
            </a:pPr>
            <a:r>
              <a:rPr lang="en-US" dirty="0" smtClean="0"/>
              <a:t>Round = </a:t>
            </a:r>
            <a:r>
              <a:rPr lang="en-US" b="1" dirty="0" smtClean="0">
                <a:solidFill>
                  <a:srgbClr val="FF0000"/>
                </a:solidFill>
              </a:rPr>
              <a:t>1.3mm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62964" y="3140364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LENGTH</a:t>
            </a:r>
          </a:p>
          <a:p>
            <a:pPr marL="342900" indent="-342900">
              <a:buAutoNum type="arabicPeriod"/>
            </a:pPr>
            <a:r>
              <a:rPr lang="en-US" dirty="0" smtClean="0"/>
              <a:t>FOV:  2.5 mm</a:t>
            </a:r>
          </a:p>
          <a:p>
            <a:pPr marL="342900" indent="-342900">
              <a:buAutoNum type="arabicPeriod"/>
            </a:pPr>
            <a:r>
              <a:rPr lang="en-US" dirty="0" smtClean="0"/>
              <a:t>Estimate:  3/4</a:t>
            </a:r>
          </a:p>
          <a:p>
            <a:pPr marL="342900" indent="-342900">
              <a:buAutoNum type="arabicPeriod"/>
            </a:pPr>
            <a:r>
              <a:rPr lang="en-US" dirty="0" smtClean="0"/>
              <a:t>Multiply:  (3/4)(2.5)=1.875</a:t>
            </a:r>
          </a:p>
          <a:p>
            <a:pPr marL="342900" indent="-342900">
              <a:buAutoNum type="arabicPeriod"/>
            </a:pPr>
            <a:r>
              <a:rPr lang="en-US" dirty="0" smtClean="0"/>
              <a:t>Round = </a:t>
            </a:r>
            <a:r>
              <a:rPr lang="en-US" b="1" dirty="0" smtClean="0">
                <a:solidFill>
                  <a:srgbClr val="FF0000"/>
                </a:solidFill>
              </a:rPr>
              <a:t>1.9 mm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8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79273"/>
            <a:ext cx="7086600" cy="525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0364" y="223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0000"/>
                </a:solidFill>
              </a:rPr>
              <a:t>BILL Questions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34617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height 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6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79273"/>
            <a:ext cx="7086600" cy="525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0364" y="2238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rgbClr val="FF0000"/>
                </a:solidFill>
              </a:rPr>
              <a:t>BILL Questions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0070C0"/>
                </a:solidFill>
              </a:rPr>
              <a:t>show your working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46217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HEIGHT</a:t>
            </a:r>
          </a:p>
          <a:p>
            <a:pPr marL="342900" indent="-342900">
              <a:buAutoNum type="arabicPeriod"/>
            </a:pPr>
            <a:r>
              <a:rPr lang="en-US" dirty="0" smtClean="0"/>
              <a:t>FOV:  1.5 mm</a:t>
            </a:r>
          </a:p>
          <a:p>
            <a:pPr marL="342900" indent="-342900">
              <a:buAutoNum type="arabicPeriod"/>
            </a:pPr>
            <a:r>
              <a:rPr lang="en-US" dirty="0" smtClean="0"/>
              <a:t>Estimate:  1/3</a:t>
            </a:r>
          </a:p>
          <a:p>
            <a:pPr marL="342900" indent="-342900">
              <a:buAutoNum type="arabicPeriod"/>
            </a:pPr>
            <a:r>
              <a:rPr lang="en-US" dirty="0" smtClean="0"/>
              <a:t>Multiply:  (1/3)(1.5)=0.5</a:t>
            </a:r>
          </a:p>
          <a:p>
            <a:pPr marL="342900" indent="-342900">
              <a:buAutoNum type="arabicPeriod"/>
            </a:pPr>
            <a:r>
              <a:rPr lang="en-US" dirty="0" smtClean="0"/>
              <a:t>Round = </a:t>
            </a:r>
            <a:r>
              <a:rPr lang="en-US" b="1" dirty="0">
                <a:solidFill>
                  <a:srgbClr val="FF0000"/>
                </a:solidFill>
              </a:rPr>
              <a:t>0.5 m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62964" y="2662382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LENGTH</a:t>
            </a:r>
          </a:p>
          <a:p>
            <a:pPr marL="342900" indent="-342900">
              <a:buAutoNum type="arabicPeriod"/>
            </a:pPr>
            <a:r>
              <a:rPr lang="en-US" dirty="0" smtClean="0"/>
              <a:t>FOV:  1.5 mm</a:t>
            </a:r>
          </a:p>
          <a:p>
            <a:pPr marL="342900" indent="-342900">
              <a:buAutoNum type="arabicPeriod"/>
            </a:pPr>
            <a:r>
              <a:rPr lang="en-US" dirty="0" smtClean="0"/>
              <a:t>Estimate:  1/9</a:t>
            </a:r>
          </a:p>
          <a:p>
            <a:pPr marL="342900" indent="-342900">
              <a:buAutoNum type="arabicPeriod"/>
            </a:pPr>
            <a:r>
              <a:rPr lang="en-US" dirty="0" smtClean="0"/>
              <a:t>Multiply:  (1/9)(1.5)=0.1666</a:t>
            </a:r>
          </a:p>
          <a:p>
            <a:pPr marL="342900" indent="-342900">
              <a:buAutoNum type="arabicPeriod"/>
            </a:pPr>
            <a:r>
              <a:rPr lang="en-US" dirty="0" smtClean="0"/>
              <a:t>Round = </a:t>
            </a:r>
            <a:r>
              <a:rPr lang="en-US" b="1" dirty="0">
                <a:solidFill>
                  <a:srgbClr val="FF0000"/>
                </a:solidFill>
              </a:rPr>
              <a:t>0.</a:t>
            </a:r>
            <a:r>
              <a:rPr lang="en-US" b="1" dirty="0" smtClean="0">
                <a:solidFill>
                  <a:srgbClr val="FF0000"/>
                </a:solidFill>
              </a:rPr>
              <a:t>2 mm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134617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height 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390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29 November 2012</vt:lpstr>
      <vt:lpstr>BILL Questions show your working</vt:lpstr>
      <vt:lpstr>BILL Questions show your working</vt:lpstr>
      <vt:lpstr>Use the microscopes to complete the quick reference sheet, page 27</vt:lpstr>
      <vt:lpstr>Estimating Size of Objects in a Microscope</vt:lpstr>
      <vt:lpstr>PowerPoint Presentation</vt:lpstr>
      <vt:lpstr>PowerPoint Presentation</vt:lpstr>
      <vt:lpstr>PowerPoint Presentation</vt:lpstr>
      <vt:lpstr>PowerPoint Presentation</vt:lpstr>
      <vt:lpstr>Viewing Cells Lab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2012-11-28T16:36:03Z</dcterms:created>
  <dcterms:modified xsi:type="dcterms:W3CDTF">2012-11-28T23:38:04Z</dcterms:modified>
</cp:coreProperties>
</file>