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36" r:id="rId2"/>
    <p:sldId id="357" r:id="rId3"/>
    <p:sldId id="265" r:id="rId4"/>
    <p:sldId id="312" r:id="rId5"/>
    <p:sldId id="358" r:id="rId6"/>
    <p:sldId id="305" r:id="rId7"/>
    <p:sldId id="356" r:id="rId8"/>
    <p:sldId id="324" r:id="rId9"/>
    <p:sldId id="339" r:id="rId10"/>
    <p:sldId id="338" r:id="rId11"/>
    <p:sldId id="343" r:id="rId12"/>
    <p:sldId id="341" r:id="rId13"/>
    <p:sldId id="347" r:id="rId14"/>
    <p:sldId id="342" r:id="rId15"/>
    <p:sldId id="340" r:id="rId16"/>
    <p:sldId id="344" r:id="rId17"/>
    <p:sldId id="331" r:id="rId18"/>
    <p:sldId id="332" r:id="rId19"/>
    <p:sldId id="345" r:id="rId20"/>
    <p:sldId id="323" r:id="rId21"/>
    <p:sldId id="346" r:id="rId22"/>
    <p:sldId id="313" r:id="rId23"/>
    <p:sldId id="307" r:id="rId24"/>
    <p:sldId id="333" r:id="rId25"/>
    <p:sldId id="334" r:id="rId26"/>
    <p:sldId id="322" r:id="rId27"/>
    <p:sldId id="321" r:id="rId28"/>
    <p:sldId id="326" r:id="rId29"/>
    <p:sldId id="317" r:id="rId30"/>
    <p:sldId id="327" r:id="rId31"/>
    <p:sldId id="328" r:id="rId32"/>
    <p:sldId id="311" r:id="rId33"/>
    <p:sldId id="316" r:id="rId34"/>
    <p:sldId id="354" r:id="rId35"/>
    <p:sldId id="360" r:id="rId36"/>
    <p:sldId id="359" r:id="rId37"/>
    <p:sldId id="284" r:id="rId38"/>
    <p:sldId id="353" r:id="rId39"/>
    <p:sldId id="285" r:id="rId40"/>
    <p:sldId id="286" r:id="rId41"/>
    <p:sldId id="28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009999"/>
    <a:srgbClr val="CCECFF"/>
    <a:srgbClr val="CC6600"/>
    <a:srgbClr val="FF9900"/>
    <a:srgbClr val="FFCC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22" autoAdjust="0"/>
  </p:normalViewPr>
  <p:slideViewPr>
    <p:cSldViewPr>
      <p:cViewPr varScale="1">
        <p:scale>
          <a:sx n="107" d="100"/>
          <a:sy n="107" d="100"/>
        </p:scale>
        <p:origin x="78" y="78"/>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F07EE-2A1D-4A4F-8764-0F2C68740FF5}" type="datetimeFigureOut">
              <a:rPr lang="en-US" smtClean="0"/>
              <a:pPr/>
              <a:t>3/13/2019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20D039-266A-42DF-A3C4-80F1C015F2A5}" type="slidenum">
              <a:rPr lang="en-US" smtClean="0"/>
              <a:pPr/>
              <a:t>‹#›</a:t>
            </a:fld>
            <a:endParaRPr lang="en-US"/>
          </a:p>
        </p:txBody>
      </p:sp>
    </p:spTree>
    <p:extLst>
      <p:ext uri="{BB962C8B-B14F-4D97-AF65-F5344CB8AC3E}">
        <p14:creationId xmlns:p14="http://schemas.microsoft.com/office/powerpoint/2010/main" val="4123427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3</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12</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13</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14</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15</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16</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17</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18</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19</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20</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21</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4</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22</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23</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24</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25</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26</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27</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28</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29</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30</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31</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5</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32</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33</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37</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38</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39</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40</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41</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6</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7</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8</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9</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10</a:t>
            </a:fld>
            <a:endParaRPr lang="en-US"/>
          </a:p>
        </p:txBody>
      </p:sp>
    </p:spTree>
    <p:extLst>
      <p:ext uri="{BB962C8B-B14F-4D97-AF65-F5344CB8AC3E}">
        <p14:creationId xmlns:p14="http://schemas.microsoft.com/office/powerpoint/2010/main" val="2474987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0D039-266A-42DF-A3C4-80F1C015F2A5}" type="slidenum">
              <a:rPr lang="en-US" smtClean="0"/>
              <a:pPr/>
              <a:t>11</a:t>
            </a:fld>
            <a:endParaRPr lang="en-US"/>
          </a:p>
        </p:txBody>
      </p:sp>
    </p:spTree>
    <p:extLst>
      <p:ext uri="{BB962C8B-B14F-4D97-AF65-F5344CB8AC3E}">
        <p14:creationId xmlns:p14="http://schemas.microsoft.com/office/powerpoint/2010/main" val="2474987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6F67F2-F541-4A64-8DA1-C42744EB5E73}"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04B1C-DC25-4D10-90CB-31DBE367681C}" type="slidenum">
              <a:rPr lang="en-US" smtClean="0"/>
              <a:pPr/>
              <a:t>‹#›</a:t>
            </a:fld>
            <a:endParaRPr lang="en-US"/>
          </a:p>
        </p:txBody>
      </p:sp>
    </p:spTree>
    <p:extLst>
      <p:ext uri="{BB962C8B-B14F-4D97-AF65-F5344CB8AC3E}">
        <p14:creationId xmlns:p14="http://schemas.microsoft.com/office/powerpoint/2010/main" val="4236435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F67F2-F541-4A64-8DA1-C42744EB5E73}"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04B1C-DC25-4D10-90CB-31DBE367681C}" type="slidenum">
              <a:rPr lang="en-US" smtClean="0"/>
              <a:pPr/>
              <a:t>‹#›</a:t>
            </a:fld>
            <a:endParaRPr lang="en-US"/>
          </a:p>
        </p:txBody>
      </p:sp>
    </p:spTree>
    <p:extLst>
      <p:ext uri="{BB962C8B-B14F-4D97-AF65-F5344CB8AC3E}">
        <p14:creationId xmlns:p14="http://schemas.microsoft.com/office/powerpoint/2010/main" val="205530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F67F2-F541-4A64-8DA1-C42744EB5E73}"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04B1C-DC25-4D10-90CB-31DBE367681C}" type="slidenum">
              <a:rPr lang="en-US" smtClean="0"/>
              <a:pPr/>
              <a:t>‹#›</a:t>
            </a:fld>
            <a:endParaRPr lang="en-US"/>
          </a:p>
        </p:txBody>
      </p:sp>
    </p:spTree>
    <p:extLst>
      <p:ext uri="{BB962C8B-B14F-4D97-AF65-F5344CB8AC3E}">
        <p14:creationId xmlns:p14="http://schemas.microsoft.com/office/powerpoint/2010/main" val="156691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F67F2-F541-4A64-8DA1-C42744EB5E73}"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04B1C-DC25-4D10-90CB-31DBE367681C}" type="slidenum">
              <a:rPr lang="en-US" smtClean="0"/>
              <a:pPr/>
              <a:t>‹#›</a:t>
            </a:fld>
            <a:endParaRPr lang="en-US"/>
          </a:p>
        </p:txBody>
      </p:sp>
    </p:spTree>
    <p:extLst>
      <p:ext uri="{BB962C8B-B14F-4D97-AF65-F5344CB8AC3E}">
        <p14:creationId xmlns:p14="http://schemas.microsoft.com/office/powerpoint/2010/main" val="3659951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6F67F2-F541-4A64-8DA1-C42744EB5E73}"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04B1C-DC25-4D10-90CB-31DBE367681C}" type="slidenum">
              <a:rPr lang="en-US" smtClean="0"/>
              <a:pPr/>
              <a:t>‹#›</a:t>
            </a:fld>
            <a:endParaRPr lang="en-US"/>
          </a:p>
        </p:txBody>
      </p:sp>
    </p:spTree>
    <p:extLst>
      <p:ext uri="{BB962C8B-B14F-4D97-AF65-F5344CB8AC3E}">
        <p14:creationId xmlns:p14="http://schemas.microsoft.com/office/powerpoint/2010/main" val="3407696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6F67F2-F541-4A64-8DA1-C42744EB5E73}" type="datetimeFigureOut">
              <a:rPr lang="en-US" smtClean="0"/>
              <a:pPr/>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04B1C-DC25-4D10-90CB-31DBE367681C}" type="slidenum">
              <a:rPr lang="en-US" smtClean="0"/>
              <a:pPr/>
              <a:t>‹#›</a:t>
            </a:fld>
            <a:endParaRPr lang="en-US"/>
          </a:p>
        </p:txBody>
      </p:sp>
    </p:spTree>
    <p:extLst>
      <p:ext uri="{BB962C8B-B14F-4D97-AF65-F5344CB8AC3E}">
        <p14:creationId xmlns:p14="http://schemas.microsoft.com/office/powerpoint/2010/main" val="613660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6F67F2-F541-4A64-8DA1-C42744EB5E73}" type="datetimeFigureOut">
              <a:rPr lang="en-US" smtClean="0"/>
              <a:pPr/>
              <a:t>3/13/2019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04B1C-DC25-4D10-90CB-31DBE367681C}" type="slidenum">
              <a:rPr lang="en-US" smtClean="0"/>
              <a:pPr/>
              <a:t>‹#›</a:t>
            </a:fld>
            <a:endParaRPr lang="en-US"/>
          </a:p>
        </p:txBody>
      </p:sp>
    </p:spTree>
    <p:extLst>
      <p:ext uri="{BB962C8B-B14F-4D97-AF65-F5344CB8AC3E}">
        <p14:creationId xmlns:p14="http://schemas.microsoft.com/office/powerpoint/2010/main" val="701565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6F67F2-F541-4A64-8DA1-C42744EB5E73}" type="datetimeFigureOut">
              <a:rPr lang="en-US" smtClean="0"/>
              <a:pPr/>
              <a:t>3/13/2019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04B1C-DC25-4D10-90CB-31DBE367681C}" type="slidenum">
              <a:rPr lang="en-US" smtClean="0"/>
              <a:pPr/>
              <a:t>‹#›</a:t>
            </a:fld>
            <a:endParaRPr lang="en-US"/>
          </a:p>
        </p:txBody>
      </p:sp>
    </p:spTree>
    <p:extLst>
      <p:ext uri="{BB962C8B-B14F-4D97-AF65-F5344CB8AC3E}">
        <p14:creationId xmlns:p14="http://schemas.microsoft.com/office/powerpoint/2010/main" val="173708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F67F2-F541-4A64-8DA1-C42744EB5E73}" type="datetimeFigureOut">
              <a:rPr lang="en-US" smtClean="0"/>
              <a:pPr/>
              <a:t>3/13/2019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04B1C-DC25-4D10-90CB-31DBE367681C}" type="slidenum">
              <a:rPr lang="en-US" smtClean="0"/>
              <a:pPr/>
              <a:t>‹#›</a:t>
            </a:fld>
            <a:endParaRPr lang="en-US"/>
          </a:p>
        </p:txBody>
      </p:sp>
    </p:spTree>
    <p:extLst>
      <p:ext uri="{BB962C8B-B14F-4D97-AF65-F5344CB8AC3E}">
        <p14:creationId xmlns:p14="http://schemas.microsoft.com/office/powerpoint/2010/main" val="2193003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F67F2-F541-4A64-8DA1-C42744EB5E73}" type="datetimeFigureOut">
              <a:rPr lang="en-US" smtClean="0"/>
              <a:pPr/>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04B1C-DC25-4D10-90CB-31DBE367681C}" type="slidenum">
              <a:rPr lang="en-US" smtClean="0"/>
              <a:pPr/>
              <a:t>‹#›</a:t>
            </a:fld>
            <a:endParaRPr lang="en-US"/>
          </a:p>
        </p:txBody>
      </p:sp>
    </p:spTree>
    <p:extLst>
      <p:ext uri="{BB962C8B-B14F-4D97-AF65-F5344CB8AC3E}">
        <p14:creationId xmlns:p14="http://schemas.microsoft.com/office/powerpoint/2010/main" val="3025884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F67F2-F541-4A64-8DA1-C42744EB5E73}" type="datetimeFigureOut">
              <a:rPr lang="en-US" smtClean="0"/>
              <a:pPr/>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04B1C-DC25-4D10-90CB-31DBE367681C}" type="slidenum">
              <a:rPr lang="en-US" smtClean="0"/>
              <a:pPr/>
              <a:t>‹#›</a:t>
            </a:fld>
            <a:endParaRPr lang="en-US"/>
          </a:p>
        </p:txBody>
      </p:sp>
    </p:spTree>
    <p:extLst>
      <p:ext uri="{BB962C8B-B14F-4D97-AF65-F5344CB8AC3E}">
        <p14:creationId xmlns:p14="http://schemas.microsoft.com/office/powerpoint/2010/main" val="1228259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F67F2-F541-4A64-8DA1-C42744EB5E73}" type="datetimeFigureOut">
              <a:rPr lang="en-US" smtClean="0"/>
              <a:pPr/>
              <a:t>3/13/2019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04B1C-DC25-4D10-90CB-31DBE367681C}" type="slidenum">
              <a:rPr lang="en-US" smtClean="0"/>
              <a:pPr/>
              <a:t>‹#›</a:t>
            </a:fld>
            <a:endParaRPr lang="en-US"/>
          </a:p>
        </p:txBody>
      </p:sp>
    </p:spTree>
    <p:extLst>
      <p:ext uri="{BB962C8B-B14F-4D97-AF65-F5344CB8AC3E}">
        <p14:creationId xmlns:p14="http://schemas.microsoft.com/office/powerpoint/2010/main" val="4143152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nLx_7wEmwms" TargetMode="External"/><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http://www.goodguide.com" TargetMode="Externa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6100" t="1180" r="1199" b="88405"/>
          <a:stretch/>
        </p:blipFill>
        <p:spPr bwMode="auto">
          <a:xfrm>
            <a:off x="0" y="-30128"/>
            <a:ext cx="9156405" cy="688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114800" y="1371600"/>
            <a:ext cx="4800600" cy="3581400"/>
          </a:xfrm>
        </p:spPr>
        <p:txBody>
          <a:bodyPr>
            <a:normAutofit fontScale="90000"/>
          </a:bodyPr>
          <a:lstStyle/>
          <a:p>
            <a:pPr algn="r"/>
            <a:r>
              <a:rPr lang="en-US" sz="2200" dirty="0" smtClean="0">
                <a:solidFill>
                  <a:srgbClr val="009999"/>
                </a:solidFill>
                <a:effectLst>
                  <a:outerShdw blurRad="38100" dist="38100" dir="2700000" algn="tl">
                    <a:srgbClr val="000000">
                      <a:alpha val="43137"/>
                    </a:srgbClr>
                  </a:outerShdw>
                </a:effectLst>
                <a:latin typeface="Arial Narrow" pitchFamily="34" charset="0"/>
                <a:cs typeface="Khmer UI" pitchFamily="34" charset="0"/>
              </a:rPr>
              <a:t>CHAPTER 4</a:t>
            </a:r>
            <a:r>
              <a:rPr lang="en-US" sz="2200" dirty="0" smtClean="0">
                <a:solidFill>
                  <a:srgbClr val="FFCC00"/>
                </a:solidFill>
                <a:effectLst>
                  <a:outerShdw blurRad="38100" dist="38100" dir="2700000" algn="tl">
                    <a:srgbClr val="000000">
                      <a:alpha val="43137"/>
                    </a:srgbClr>
                  </a:outerShdw>
                </a:effectLst>
                <a:latin typeface="Arial Narrow" pitchFamily="34" charset="0"/>
                <a:cs typeface="Khmer UI" pitchFamily="34" charset="0"/>
              </a:rPr>
              <a:t>   </a:t>
            </a:r>
            <a:r>
              <a:rPr lang="en-US" sz="2200" dirty="0" smtClean="0">
                <a:solidFill>
                  <a:schemeClr val="bg2">
                    <a:lumMod val="25000"/>
                  </a:schemeClr>
                </a:solidFill>
                <a:effectLst>
                  <a:outerShdw blurRad="38100" dist="38100" dir="2700000" algn="tl">
                    <a:srgbClr val="000000">
                      <a:alpha val="43137"/>
                    </a:srgbClr>
                  </a:outerShdw>
                </a:effectLst>
                <a:latin typeface="Arial Narrow" pitchFamily="34" charset="0"/>
                <a:cs typeface="Khmer UI" pitchFamily="34" charset="0"/>
              </a:rPr>
              <a:t>ENVIRONMENTAL ECONOMICS AND CONSUMPTION</a:t>
            </a:r>
            <a:br>
              <a:rPr lang="en-US" sz="2200" dirty="0" smtClean="0">
                <a:solidFill>
                  <a:schemeClr val="bg2">
                    <a:lumMod val="25000"/>
                  </a:schemeClr>
                </a:solidFill>
                <a:effectLst>
                  <a:outerShdw blurRad="38100" dist="38100" dir="2700000" algn="tl">
                    <a:srgbClr val="000000">
                      <a:alpha val="43137"/>
                    </a:srgbClr>
                  </a:outerShdw>
                </a:effectLst>
                <a:latin typeface="Arial Narrow" pitchFamily="34" charset="0"/>
                <a:cs typeface="Khmer UI" pitchFamily="34" charset="0"/>
              </a:rPr>
            </a:br>
            <a:r>
              <a:rPr lang="en-US" sz="7000" dirty="0" smtClean="0">
                <a:solidFill>
                  <a:srgbClr val="009999"/>
                </a:solidFill>
                <a:effectLst>
                  <a:outerShdw blurRad="38100" dist="38100" dir="2700000" algn="tl">
                    <a:srgbClr val="000000">
                      <a:alpha val="43137"/>
                    </a:srgbClr>
                  </a:outerShdw>
                </a:effectLst>
                <a:latin typeface="Arial Narrow" pitchFamily="34" charset="0"/>
                <a:cs typeface="Khmer UI" pitchFamily="34" charset="0"/>
              </a:rPr>
              <a:t>WALL TO WALL, CRADLE TO CRADLE</a:t>
            </a:r>
            <a:br>
              <a:rPr lang="en-US" sz="7000" dirty="0" smtClean="0">
                <a:solidFill>
                  <a:srgbClr val="009999"/>
                </a:solidFill>
                <a:effectLst>
                  <a:outerShdw blurRad="38100" dist="38100" dir="2700000" algn="tl">
                    <a:srgbClr val="000000">
                      <a:alpha val="43137"/>
                    </a:srgbClr>
                  </a:outerShdw>
                </a:effectLst>
                <a:latin typeface="Arial Narrow" pitchFamily="34" charset="0"/>
                <a:cs typeface="Khmer UI" pitchFamily="34" charset="0"/>
              </a:rPr>
            </a:br>
            <a:r>
              <a:rPr lang="en-US" sz="2400" dirty="0" smtClean="0">
                <a:solidFill>
                  <a:srgbClr val="009999"/>
                </a:solidFill>
              </a:rPr>
              <a:t>A leading carpet company takes a chance on going green</a:t>
            </a:r>
            <a:endParaRPr lang="en-US" dirty="0">
              <a:solidFill>
                <a:srgbClr val="009999"/>
              </a:solidFill>
              <a:latin typeface="Arial Narrow" pitchFamily="34" charset="0"/>
              <a:cs typeface="Khmer UI" pitchFamily="34" charset="0"/>
            </a:endParaRP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80" t="13478" r="71362" b="63263"/>
          <a:stretch/>
        </p:blipFill>
        <p:spPr bwMode="auto">
          <a:xfrm>
            <a:off x="175439" y="152400"/>
            <a:ext cx="2329794" cy="1447800"/>
          </a:xfrm>
          <a:prstGeom prst="rect">
            <a:avLst/>
          </a:prstGeom>
          <a:ln w="9525">
            <a:solidFill>
              <a:schemeClr val="accent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517" t="1404" r="39549" b="68653"/>
          <a:stretch/>
        </p:blipFill>
        <p:spPr bwMode="auto">
          <a:xfrm>
            <a:off x="1828800" y="1450951"/>
            <a:ext cx="2151320" cy="1673249"/>
          </a:xfrm>
          <a:prstGeom prst="rect">
            <a:avLst/>
          </a:prstGeom>
          <a:ln w="9525">
            <a:solidFill>
              <a:schemeClr val="accent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1970" t="11205" r="1561" b="52702"/>
          <a:stretch/>
        </p:blipFill>
        <p:spPr bwMode="auto">
          <a:xfrm>
            <a:off x="2591685" y="2545316"/>
            <a:ext cx="2209092" cy="1586317"/>
          </a:xfrm>
          <a:prstGeom prst="rect">
            <a:avLst/>
          </a:prstGeom>
          <a:ln w="9525">
            <a:solidFill>
              <a:schemeClr val="accent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39" t="39194" r="84916" b="33269"/>
          <a:stretch/>
        </p:blipFill>
        <p:spPr bwMode="auto">
          <a:xfrm>
            <a:off x="175438" y="1767958"/>
            <a:ext cx="1577161" cy="2181601"/>
          </a:xfrm>
          <a:prstGeom prst="rect">
            <a:avLst/>
          </a:prstGeom>
          <a:ln w="9525">
            <a:solidFill>
              <a:schemeClr val="accent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0128" t="44495" r="6507" b="28195"/>
          <a:stretch/>
        </p:blipFill>
        <p:spPr bwMode="auto">
          <a:xfrm>
            <a:off x="685800" y="3949559"/>
            <a:ext cx="2672317" cy="1587119"/>
          </a:xfrm>
          <a:prstGeom prst="rect">
            <a:avLst/>
          </a:prstGeom>
          <a:ln w="9525">
            <a:solidFill>
              <a:schemeClr val="accent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405" t="51893" r="43946" b="10504"/>
          <a:stretch/>
        </p:blipFill>
        <p:spPr bwMode="auto">
          <a:xfrm>
            <a:off x="2514600" y="4823637"/>
            <a:ext cx="2057400" cy="1831512"/>
          </a:xfrm>
          <a:prstGeom prst="rect">
            <a:avLst/>
          </a:prstGeom>
          <a:ln w="9525">
            <a:solidFill>
              <a:schemeClr val="accent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82011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0668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914400" y="152400"/>
            <a:ext cx="7924800" cy="9144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dirty="0">
                <a:solidFill>
                  <a:srgbClr val="009999"/>
                </a:solidFill>
                <a:effectLst>
                  <a:outerShdw blurRad="38100" dist="38100" dir="2700000" algn="tl">
                    <a:srgbClr val="000000">
                      <a:alpha val="43137"/>
                    </a:srgbClr>
                  </a:outerShdw>
                </a:effectLst>
                <a:latin typeface="Arial Narrow" pitchFamily="34" charset="0"/>
                <a:cs typeface="Khmer UI" pitchFamily="34" charset="0"/>
              </a:rPr>
              <a:t>WALL TO WALL, CRADLE TO CRADLE </a:t>
            </a:r>
            <a:endParaRPr lang="en-US" sz="6600" dirty="0" smtClean="0">
              <a:solidFill>
                <a:srgbClr val="009999"/>
              </a:solidFill>
              <a:effectLst>
                <a:outerShdw blurRad="38100" dist="38100" dir="2700000" algn="tl">
                  <a:srgbClr val="000000">
                    <a:alpha val="43137"/>
                  </a:srgbClr>
                </a:outerShdw>
              </a:effectLst>
              <a:latin typeface="Arial Narrow" pitchFamily="34" charset="0"/>
              <a:cs typeface="Khmer UI" pitchFamily="34" charset="0"/>
            </a:endParaRPr>
          </a:p>
          <a:p>
            <a:pPr algn="l"/>
            <a:r>
              <a:rPr lang="en-US" sz="3600" dirty="0">
                <a:solidFill>
                  <a:srgbClr val="009999"/>
                </a:solidFill>
              </a:rPr>
              <a:t>A leading carpet company takes a chance on going green</a:t>
            </a:r>
            <a:endParaRPr lang="en-US" sz="3400" dirty="0">
              <a:solidFill>
                <a:srgbClr val="009999"/>
              </a:solidFill>
              <a:latin typeface="Arial Narrow" pitchFamily="34" charset="0"/>
              <a:cs typeface="Khmer UI" pitchFamily="34" charset="0"/>
            </a:endParaRPr>
          </a:p>
        </p:txBody>
      </p:sp>
      <p:sp>
        <p:nvSpPr>
          <p:cNvPr id="10" name="Title 1"/>
          <p:cNvSpPr txBox="1">
            <a:spLocks/>
          </p:cNvSpPr>
          <p:nvPr/>
        </p:nvSpPr>
        <p:spPr>
          <a:xfrm>
            <a:off x="152400" y="0"/>
            <a:ext cx="7620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rgbClr val="009999"/>
              </a:solidFill>
              <a:latin typeface="Arial Narrow" pitchFamily="34" charset="0"/>
              <a:cs typeface="Khmer UI" pitchFamily="34" charset="0"/>
            </a:endParaRPr>
          </a:p>
        </p:txBody>
      </p:sp>
      <p:pic>
        <p:nvPicPr>
          <p:cNvPr id="12" name="Picture 22" descr="unnumbered_11_p19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173" t="1894" r="27712" b="9080"/>
          <a:stretch/>
        </p:blipFill>
        <p:spPr bwMode="auto">
          <a:xfrm>
            <a:off x="304800" y="4000944"/>
            <a:ext cx="1962336" cy="2368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12" descr="infographic_09_05_0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516" t="3284" r="25604" b="9799"/>
          <a:stretch/>
        </p:blipFill>
        <p:spPr bwMode="auto">
          <a:xfrm>
            <a:off x="2402388" y="4023528"/>
            <a:ext cx="1941012" cy="233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8922"/>
          <a:stretch/>
        </p:blipFill>
        <p:spPr bwMode="auto">
          <a:xfrm>
            <a:off x="-567790" y="1907153"/>
            <a:ext cx="7881368" cy="4419600"/>
          </a:xfrm>
          <a:prstGeom prst="rect">
            <a:avLst/>
          </a:prstGeom>
          <a:ln w="9525">
            <a:solidFill>
              <a:srgbClr val="FF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5" name="Picture 17" descr="infographic_09_06_0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80" t="2160" r="2773" b="10571"/>
          <a:stretch/>
        </p:blipFill>
        <p:spPr bwMode="auto">
          <a:xfrm>
            <a:off x="6268554" y="1556510"/>
            <a:ext cx="1884846" cy="1350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12" descr="infographic_12_02"/>
          <p:cNvPicPr>
            <a:picLocks noChangeAspect="1" noChangeArrowheads="1"/>
          </p:cNvPicPr>
          <p:nvPr/>
        </p:nvPicPr>
        <p:blipFill rotWithShape="1">
          <a:blip r:embed="rId7">
            <a:extLst>
              <a:ext uri="{28A0092B-C50C-407E-A947-70E740481C1C}">
                <a14:useLocalDpi xmlns:a14="http://schemas.microsoft.com/office/drawing/2010/main" val="0"/>
              </a:ext>
            </a:extLst>
          </a:blip>
          <a:srcRect l="3759" t="3770" r="3680" b="68055"/>
          <a:stretch/>
        </p:blipFill>
        <p:spPr bwMode="auto">
          <a:xfrm>
            <a:off x="4876912" y="2133599"/>
            <a:ext cx="1828688" cy="15954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20" descr="infographic_17_06_05"/>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l="13671" t="18519" r="9498" b="9556"/>
          <a:stretch/>
        </p:blipFill>
        <p:spPr bwMode="auto">
          <a:xfrm>
            <a:off x="6329548" y="3084653"/>
            <a:ext cx="1823852" cy="12220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759522" y="2608152"/>
            <a:ext cx="2117390" cy="646331"/>
          </a:xfrm>
          <a:prstGeom prst="rect">
            <a:avLst/>
          </a:prstGeom>
          <a:noFill/>
        </p:spPr>
        <p:txBody>
          <a:bodyPr wrap="square" rtlCol="0">
            <a:spAutoFit/>
          </a:bodyPr>
          <a:lstStyle/>
          <a:p>
            <a:r>
              <a:rPr lang="en-US" i="1" dirty="0" smtClean="0">
                <a:solidFill>
                  <a:schemeClr val="accent5">
                    <a:lumMod val="50000"/>
                  </a:schemeClr>
                </a:solidFill>
              </a:rPr>
              <a:t>Value of ecosystem goods and services</a:t>
            </a:r>
            <a:endParaRPr lang="en-US" i="1" dirty="0">
              <a:solidFill>
                <a:schemeClr val="accent5">
                  <a:lumMod val="50000"/>
                </a:schemeClr>
              </a:solidFill>
            </a:endParaRPr>
          </a:p>
        </p:txBody>
      </p:sp>
      <p:sp>
        <p:nvSpPr>
          <p:cNvPr id="4" name="TextBox 3"/>
          <p:cNvSpPr txBox="1"/>
          <p:nvPr/>
        </p:nvSpPr>
        <p:spPr>
          <a:xfrm>
            <a:off x="990600" y="1295400"/>
            <a:ext cx="5029200" cy="707886"/>
          </a:xfrm>
          <a:prstGeom prst="rect">
            <a:avLst/>
          </a:prstGeom>
          <a:noFill/>
        </p:spPr>
        <p:txBody>
          <a:bodyPr wrap="square" rtlCol="0">
            <a:spAutoFit/>
          </a:bodyPr>
          <a:lstStyle/>
          <a:p>
            <a:r>
              <a:rPr lang="en-US" sz="2000" b="1" dirty="0" smtClean="0"/>
              <a:t>Answer the questions on your notes about the values of ecosystem services and goods.</a:t>
            </a:r>
            <a:endParaRPr lang="en-US" sz="2000" b="1" dirty="0"/>
          </a:p>
        </p:txBody>
      </p:sp>
    </p:spTree>
    <p:extLst>
      <p:ext uri="{BB962C8B-B14F-4D97-AF65-F5344CB8AC3E}">
        <p14:creationId xmlns:p14="http://schemas.microsoft.com/office/powerpoint/2010/main" val="1453265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Businesses and individuals impact the environment with their economic decisions</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rgbClr val="009999"/>
              </a:solidFill>
              <a:latin typeface="Arial Narrow" pitchFamily="34" charset="0"/>
              <a:cs typeface="Khmer UI" pitchFamily="34" charset="0"/>
            </a:endParaRPr>
          </a:p>
        </p:txBody>
      </p:sp>
      <p:cxnSp>
        <p:nvCxnSpPr>
          <p:cNvPr id="10" name="Straight Connector 9"/>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38800" y="5132199"/>
            <a:ext cx="3200400" cy="1569660"/>
          </a:xfrm>
          <a:prstGeom prst="rect">
            <a:avLst/>
          </a:prstGeom>
          <a:solidFill>
            <a:srgbClr val="CCCCFF">
              <a:alpha val="14902"/>
            </a:srgbClr>
          </a:solidFill>
          <a:ln>
            <a:solidFill>
              <a:srgbClr val="009999"/>
            </a:solidFill>
          </a:ln>
        </p:spPr>
        <p:txBody>
          <a:bodyPr wrap="square" rtlCol="0">
            <a:spAutoFit/>
          </a:bodyPr>
          <a:lstStyle/>
          <a:p>
            <a:pPr algn="r"/>
            <a:r>
              <a:rPr lang="en-US" sz="2400" u="sng" dirty="0" smtClean="0">
                <a:solidFill>
                  <a:srgbClr val="009999"/>
                </a:solidFill>
              </a:rPr>
              <a:t>TERMS TO KNOW:</a:t>
            </a:r>
          </a:p>
          <a:p>
            <a:pPr algn="r"/>
            <a:r>
              <a:rPr lang="en-US" sz="2400" dirty="0" smtClean="0">
                <a:solidFill>
                  <a:srgbClr val="009999"/>
                </a:solidFill>
              </a:rPr>
              <a:t>Ecological footprint</a:t>
            </a:r>
          </a:p>
          <a:p>
            <a:pPr algn="r"/>
            <a:r>
              <a:rPr lang="en-US" sz="2400" dirty="0" smtClean="0">
                <a:solidFill>
                  <a:srgbClr val="009999"/>
                </a:solidFill>
              </a:rPr>
              <a:t>Natural capital</a:t>
            </a:r>
          </a:p>
          <a:p>
            <a:pPr algn="r"/>
            <a:r>
              <a:rPr lang="en-US" sz="2400" dirty="0" smtClean="0">
                <a:solidFill>
                  <a:srgbClr val="009999"/>
                </a:solidFill>
              </a:rPr>
              <a:t>Natural income</a:t>
            </a:r>
          </a:p>
        </p:txBody>
      </p:sp>
      <p:pic>
        <p:nvPicPr>
          <p:cNvPr id="1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231"/>
          <a:stretch/>
        </p:blipFill>
        <p:spPr bwMode="auto">
          <a:xfrm>
            <a:off x="135576" y="3649843"/>
            <a:ext cx="5122223" cy="296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2361"/>
          <a:stretch/>
        </p:blipFill>
        <p:spPr bwMode="auto">
          <a:xfrm>
            <a:off x="185057" y="1371600"/>
            <a:ext cx="4857324" cy="2057399"/>
          </a:xfrm>
          <a:prstGeom prst="rect">
            <a:avLst/>
          </a:prstGeom>
          <a:noFill/>
          <a:ln>
            <a:no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0" y="1365661"/>
            <a:ext cx="3505200" cy="3970318"/>
          </a:xfrm>
          <a:prstGeom prst="rect">
            <a:avLst/>
          </a:prstGeom>
          <a:noFill/>
        </p:spPr>
        <p:txBody>
          <a:bodyPr wrap="square" rtlCol="0">
            <a:spAutoFit/>
          </a:bodyPr>
          <a:lstStyle/>
          <a:p>
            <a:pPr algn="r"/>
            <a:r>
              <a:rPr lang="en-US" sz="2400" b="1" u="sng" dirty="0"/>
              <a:t>Ecological footprint</a:t>
            </a:r>
            <a:r>
              <a:rPr lang="en-US" sz="2400" b="1" dirty="0"/>
              <a:t> –</a:t>
            </a:r>
            <a:r>
              <a:rPr lang="en-US" sz="2400" b="1" dirty="0" smtClean="0"/>
              <a:t> Land </a:t>
            </a:r>
            <a:r>
              <a:rPr lang="en-US" sz="2400" b="1" dirty="0"/>
              <a:t>needed to provide resources and to assimilate waste</a:t>
            </a:r>
          </a:p>
          <a:p>
            <a:pPr algn="r"/>
            <a:endParaRPr lang="en-US" sz="800" dirty="0" smtClean="0"/>
          </a:p>
          <a:p>
            <a:pPr algn="r"/>
            <a:r>
              <a:rPr lang="en-US" sz="2000" dirty="0" smtClean="0">
                <a:solidFill>
                  <a:schemeClr val="bg1">
                    <a:lumMod val="75000"/>
                  </a:schemeClr>
                </a:solidFill>
              </a:rPr>
              <a:t>An intact ecosystem is naturally sustainable. Degradation of the system prevents nature from providing goods and services–a threat to our future economically, socially, and environmentally.</a:t>
            </a:r>
          </a:p>
          <a:p>
            <a:pPr algn="r"/>
            <a:endParaRPr lang="en-US" sz="800" dirty="0" smtClean="0">
              <a:solidFill>
                <a:schemeClr val="bg1">
                  <a:lumMod val="75000"/>
                </a:schemeClr>
              </a:solidFill>
            </a:endParaRPr>
          </a:p>
        </p:txBody>
      </p:sp>
    </p:spTree>
    <p:extLst>
      <p:ext uri="{BB962C8B-B14F-4D97-AF65-F5344CB8AC3E}">
        <p14:creationId xmlns:p14="http://schemas.microsoft.com/office/powerpoint/2010/main" val="269431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Businesses and individuals impact the environment with their economic decisions</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8000" dirty="0">
              <a:solidFill>
                <a:srgbClr val="009999"/>
              </a:solidFill>
              <a:latin typeface="Arial Narrow" pitchFamily="34" charset="0"/>
              <a:cs typeface="Khmer UI" pitchFamily="34" charset="0"/>
            </a:endParaRPr>
          </a:p>
        </p:txBody>
      </p:sp>
      <p:cxnSp>
        <p:nvCxnSpPr>
          <p:cNvPr id="10" name="Straight Connector 9"/>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38800" y="5059740"/>
            <a:ext cx="3200400" cy="1569660"/>
          </a:xfrm>
          <a:prstGeom prst="rect">
            <a:avLst/>
          </a:prstGeom>
          <a:solidFill>
            <a:srgbClr val="CCCCFF">
              <a:alpha val="14902"/>
            </a:srgbClr>
          </a:solidFill>
          <a:ln>
            <a:solidFill>
              <a:srgbClr val="009999"/>
            </a:solidFill>
          </a:ln>
        </p:spPr>
        <p:txBody>
          <a:bodyPr wrap="square" rtlCol="0">
            <a:spAutoFit/>
          </a:bodyPr>
          <a:lstStyle/>
          <a:p>
            <a:pPr algn="r"/>
            <a:r>
              <a:rPr lang="en-US" sz="2400" u="sng" dirty="0" smtClean="0">
                <a:solidFill>
                  <a:srgbClr val="009999"/>
                </a:solidFill>
              </a:rPr>
              <a:t>TERMS TO KNOW:</a:t>
            </a:r>
          </a:p>
          <a:p>
            <a:pPr algn="r"/>
            <a:r>
              <a:rPr lang="en-US" sz="2400" dirty="0" smtClean="0">
                <a:solidFill>
                  <a:srgbClr val="009999"/>
                </a:solidFill>
              </a:rPr>
              <a:t>Ecological footprint</a:t>
            </a:r>
          </a:p>
          <a:p>
            <a:pPr algn="r"/>
            <a:r>
              <a:rPr lang="en-US" sz="2400" dirty="0" smtClean="0">
                <a:solidFill>
                  <a:srgbClr val="009999"/>
                </a:solidFill>
              </a:rPr>
              <a:t>Natural capital</a:t>
            </a:r>
          </a:p>
          <a:p>
            <a:pPr algn="r"/>
            <a:r>
              <a:rPr lang="en-US" sz="2400" dirty="0" smtClean="0">
                <a:solidFill>
                  <a:srgbClr val="009999"/>
                </a:solidFill>
              </a:rPr>
              <a:t>Natural income</a:t>
            </a:r>
          </a:p>
        </p:txBody>
      </p:sp>
      <p:pic>
        <p:nvPicPr>
          <p:cNvPr id="1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231"/>
          <a:stretch/>
        </p:blipFill>
        <p:spPr bwMode="auto">
          <a:xfrm>
            <a:off x="135576" y="3649843"/>
            <a:ext cx="5122223" cy="296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b="12361"/>
          <a:stretch/>
        </p:blipFill>
        <p:spPr bwMode="auto">
          <a:xfrm>
            <a:off x="185057" y="1371600"/>
            <a:ext cx="4857324" cy="2057399"/>
          </a:xfrm>
          <a:prstGeom prst="rect">
            <a:avLst/>
          </a:prstGeom>
          <a:noFill/>
          <a:ln>
            <a:no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1" y="1380506"/>
            <a:ext cx="3505200" cy="3416320"/>
          </a:xfrm>
          <a:prstGeom prst="rect">
            <a:avLst/>
          </a:prstGeom>
          <a:noFill/>
        </p:spPr>
        <p:txBody>
          <a:bodyPr wrap="square" rtlCol="0">
            <a:spAutoFit/>
          </a:bodyPr>
          <a:lstStyle/>
          <a:p>
            <a:pPr algn="r"/>
            <a:r>
              <a:rPr lang="en-US" sz="2000" u="sng" dirty="0"/>
              <a:t>Ecological footprint</a:t>
            </a:r>
            <a:r>
              <a:rPr lang="en-US" sz="2000" dirty="0"/>
              <a:t> –</a:t>
            </a:r>
            <a:r>
              <a:rPr lang="en-US" sz="2000" dirty="0" smtClean="0"/>
              <a:t> Land </a:t>
            </a:r>
            <a:r>
              <a:rPr lang="en-US" sz="2000" dirty="0"/>
              <a:t>needed to provide resources and to assimilate waste</a:t>
            </a:r>
          </a:p>
          <a:p>
            <a:pPr algn="r"/>
            <a:endParaRPr lang="en-US" sz="800" dirty="0" smtClean="0"/>
          </a:p>
          <a:p>
            <a:pPr algn="r"/>
            <a:r>
              <a:rPr lang="en-US" sz="2000" dirty="0" smtClean="0">
                <a:solidFill>
                  <a:schemeClr val="bg1">
                    <a:lumMod val="75000"/>
                  </a:schemeClr>
                </a:solidFill>
              </a:rPr>
              <a:t>An intact ecosystem is naturally sustainable – degradation of the system prevents nature from providing goods and services  - threat to our future economically, socially, and environmentally.</a:t>
            </a:r>
          </a:p>
          <a:p>
            <a:pPr algn="r"/>
            <a:endParaRPr lang="en-US" sz="800" dirty="0" smtClean="0">
              <a:solidFill>
                <a:schemeClr val="bg1">
                  <a:lumMod val="75000"/>
                </a:schemeClr>
              </a:solidFill>
            </a:endParaRPr>
          </a:p>
        </p:txBody>
      </p:sp>
      <p:pic>
        <p:nvPicPr>
          <p:cNvPr id="11"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2361"/>
          <a:stretch/>
        </p:blipFill>
        <p:spPr bwMode="auto">
          <a:xfrm>
            <a:off x="139292" y="2170038"/>
            <a:ext cx="8890704" cy="37658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33830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Businesses and individuals impact the environment with their economic decisions</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8000" dirty="0">
              <a:solidFill>
                <a:srgbClr val="009999"/>
              </a:solidFill>
              <a:latin typeface="Arial Narrow" pitchFamily="34" charset="0"/>
              <a:cs typeface="Khmer UI" pitchFamily="34" charset="0"/>
            </a:endParaRPr>
          </a:p>
        </p:txBody>
      </p:sp>
      <p:cxnSp>
        <p:nvCxnSpPr>
          <p:cNvPr id="10" name="Straight Connector 9"/>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38800" y="5059740"/>
            <a:ext cx="3200400" cy="1569660"/>
          </a:xfrm>
          <a:prstGeom prst="rect">
            <a:avLst/>
          </a:prstGeom>
          <a:solidFill>
            <a:srgbClr val="CCCCFF">
              <a:alpha val="14902"/>
            </a:srgbClr>
          </a:solidFill>
          <a:ln>
            <a:solidFill>
              <a:srgbClr val="009999"/>
            </a:solidFill>
          </a:ln>
        </p:spPr>
        <p:txBody>
          <a:bodyPr wrap="square" rtlCol="0">
            <a:spAutoFit/>
          </a:bodyPr>
          <a:lstStyle/>
          <a:p>
            <a:pPr algn="r"/>
            <a:r>
              <a:rPr lang="en-US" sz="2400" u="sng" dirty="0" smtClean="0">
                <a:solidFill>
                  <a:srgbClr val="009999"/>
                </a:solidFill>
              </a:rPr>
              <a:t>TERMS TO KNOW:</a:t>
            </a:r>
          </a:p>
          <a:p>
            <a:pPr algn="r"/>
            <a:r>
              <a:rPr lang="en-US" sz="2400" dirty="0" smtClean="0">
                <a:solidFill>
                  <a:srgbClr val="009999"/>
                </a:solidFill>
              </a:rPr>
              <a:t>Ecological footprint</a:t>
            </a:r>
          </a:p>
          <a:p>
            <a:pPr algn="r"/>
            <a:r>
              <a:rPr lang="en-US" sz="2400" dirty="0" smtClean="0">
                <a:solidFill>
                  <a:srgbClr val="009999"/>
                </a:solidFill>
              </a:rPr>
              <a:t>Natural capital</a:t>
            </a:r>
          </a:p>
          <a:p>
            <a:pPr algn="r"/>
            <a:r>
              <a:rPr lang="en-US" sz="2400" dirty="0" smtClean="0">
                <a:solidFill>
                  <a:srgbClr val="009999"/>
                </a:solidFill>
              </a:rPr>
              <a:t>Natural income</a:t>
            </a:r>
          </a:p>
        </p:txBody>
      </p:sp>
      <p:pic>
        <p:nvPicPr>
          <p:cNvPr id="1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231"/>
          <a:stretch/>
        </p:blipFill>
        <p:spPr bwMode="auto">
          <a:xfrm>
            <a:off x="135576" y="3649843"/>
            <a:ext cx="5122223" cy="296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b="12361"/>
          <a:stretch/>
        </p:blipFill>
        <p:spPr bwMode="auto">
          <a:xfrm>
            <a:off x="185057" y="1371600"/>
            <a:ext cx="4857324" cy="2057399"/>
          </a:xfrm>
          <a:prstGeom prst="rect">
            <a:avLst/>
          </a:prstGeom>
          <a:noFill/>
          <a:ln>
            <a:no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1" y="1380506"/>
            <a:ext cx="3505200" cy="3416320"/>
          </a:xfrm>
          <a:prstGeom prst="rect">
            <a:avLst/>
          </a:prstGeom>
          <a:noFill/>
        </p:spPr>
        <p:txBody>
          <a:bodyPr wrap="square" rtlCol="0">
            <a:spAutoFit/>
          </a:bodyPr>
          <a:lstStyle/>
          <a:p>
            <a:pPr algn="r"/>
            <a:r>
              <a:rPr lang="en-US" sz="2000" u="sng" dirty="0">
                <a:solidFill>
                  <a:schemeClr val="bg1">
                    <a:lumMod val="75000"/>
                  </a:schemeClr>
                </a:solidFill>
              </a:rPr>
              <a:t>Ecological footprint</a:t>
            </a:r>
            <a:r>
              <a:rPr lang="en-US" sz="2000" dirty="0">
                <a:solidFill>
                  <a:schemeClr val="bg1">
                    <a:lumMod val="75000"/>
                  </a:schemeClr>
                </a:solidFill>
              </a:rPr>
              <a:t> –</a:t>
            </a:r>
            <a:r>
              <a:rPr lang="en-US" sz="2000" dirty="0" smtClean="0">
                <a:solidFill>
                  <a:schemeClr val="bg1">
                    <a:lumMod val="75000"/>
                  </a:schemeClr>
                </a:solidFill>
              </a:rPr>
              <a:t> Land </a:t>
            </a:r>
            <a:r>
              <a:rPr lang="en-US" sz="2000" dirty="0">
                <a:solidFill>
                  <a:schemeClr val="bg1">
                    <a:lumMod val="75000"/>
                  </a:schemeClr>
                </a:solidFill>
              </a:rPr>
              <a:t>needed to provide resources and to assimilate waste</a:t>
            </a:r>
          </a:p>
          <a:p>
            <a:pPr algn="r"/>
            <a:endParaRPr lang="en-US" sz="800" dirty="0" smtClean="0"/>
          </a:p>
          <a:p>
            <a:pPr algn="r"/>
            <a:r>
              <a:rPr lang="en-US" sz="2000" b="1" dirty="0" smtClean="0"/>
              <a:t>An intact ecosystem is naturally sustainable. Degradation of the system prevents nature from providing goods and services—a threat to our future economically, socially, and environmentally</a:t>
            </a:r>
            <a:r>
              <a:rPr lang="en-US" sz="2000" dirty="0" smtClean="0"/>
              <a:t>.</a:t>
            </a:r>
            <a:endParaRPr lang="en-US" sz="2000" dirty="0" smtClean="0">
              <a:solidFill>
                <a:schemeClr val="bg1">
                  <a:lumMod val="75000"/>
                </a:schemeClr>
              </a:solidFill>
            </a:endParaRPr>
          </a:p>
          <a:p>
            <a:pPr algn="r"/>
            <a:endParaRPr lang="en-US" sz="800" dirty="0" smtClean="0">
              <a:solidFill>
                <a:schemeClr val="bg1">
                  <a:lumMod val="75000"/>
                </a:schemeClr>
              </a:solidFill>
            </a:endParaRPr>
          </a:p>
        </p:txBody>
      </p:sp>
    </p:spTree>
    <p:extLst>
      <p:ext uri="{BB962C8B-B14F-4D97-AF65-F5344CB8AC3E}">
        <p14:creationId xmlns:p14="http://schemas.microsoft.com/office/powerpoint/2010/main" val="3864142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Businesses and individuals impact the environment with their economic decisions</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rgbClr val="009999"/>
              </a:solidFill>
              <a:latin typeface="Arial Narrow" pitchFamily="34" charset="0"/>
              <a:cs typeface="Khmer UI" pitchFamily="34" charset="0"/>
            </a:endParaRPr>
          </a:p>
        </p:txBody>
      </p:sp>
      <p:cxnSp>
        <p:nvCxnSpPr>
          <p:cNvPr id="10" name="Straight Connector 9"/>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38800" y="5059740"/>
            <a:ext cx="3200400" cy="1569660"/>
          </a:xfrm>
          <a:prstGeom prst="rect">
            <a:avLst/>
          </a:prstGeom>
          <a:solidFill>
            <a:srgbClr val="CCCCFF">
              <a:alpha val="14902"/>
            </a:srgbClr>
          </a:solidFill>
          <a:ln>
            <a:solidFill>
              <a:srgbClr val="009999"/>
            </a:solidFill>
          </a:ln>
        </p:spPr>
        <p:txBody>
          <a:bodyPr wrap="square" rtlCol="0">
            <a:spAutoFit/>
          </a:bodyPr>
          <a:lstStyle/>
          <a:p>
            <a:pPr algn="r"/>
            <a:r>
              <a:rPr lang="en-US" sz="2400" u="sng" dirty="0" smtClean="0">
                <a:solidFill>
                  <a:srgbClr val="009999"/>
                </a:solidFill>
              </a:rPr>
              <a:t>TERMS TO KNOW:</a:t>
            </a:r>
          </a:p>
          <a:p>
            <a:pPr algn="r"/>
            <a:r>
              <a:rPr lang="en-US" sz="2400" dirty="0" smtClean="0">
                <a:solidFill>
                  <a:srgbClr val="009999"/>
                </a:solidFill>
              </a:rPr>
              <a:t>Ecological footprint</a:t>
            </a:r>
          </a:p>
          <a:p>
            <a:pPr algn="r"/>
            <a:r>
              <a:rPr lang="en-US" sz="2400" dirty="0" smtClean="0">
                <a:solidFill>
                  <a:srgbClr val="009999"/>
                </a:solidFill>
              </a:rPr>
              <a:t>Natural capital</a:t>
            </a:r>
          </a:p>
          <a:p>
            <a:pPr algn="r"/>
            <a:r>
              <a:rPr lang="en-US" sz="2400" dirty="0" smtClean="0">
                <a:solidFill>
                  <a:srgbClr val="009999"/>
                </a:solidFill>
              </a:rPr>
              <a:t>Natural income</a:t>
            </a:r>
          </a:p>
        </p:txBody>
      </p:sp>
      <p:pic>
        <p:nvPicPr>
          <p:cNvPr id="15" name="Picture 6"/>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12361"/>
          <a:stretch/>
        </p:blipFill>
        <p:spPr bwMode="auto">
          <a:xfrm>
            <a:off x="185057" y="1371600"/>
            <a:ext cx="4857324" cy="2057399"/>
          </a:xfrm>
          <a:prstGeom prst="rect">
            <a:avLst/>
          </a:prstGeom>
          <a:noFill/>
          <a:ln>
            <a:no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1" y="1380506"/>
            <a:ext cx="3505200" cy="3416320"/>
          </a:xfrm>
          <a:prstGeom prst="rect">
            <a:avLst/>
          </a:prstGeom>
          <a:noFill/>
        </p:spPr>
        <p:txBody>
          <a:bodyPr wrap="square" rtlCol="0">
            <a:spAutoFit/>
          </a:bodyPr>
          <a:lstStyle/>
          <a:p>
            <a:pPr algn="r"/>
            <a:r>
              <a:rPr lang="en-US" sz="2000" u="sng" dirty="0"/>
              <a:t>Ecological footprint</a:t>
            </a:r>
            <a:r>
              <a:rPr lang="en-US" sz="2000" dirty="0"/>
              <a:t> –</a:t>
            </a:r>
            <a:r>
              <a:rPr lang="en-US" sz="2000" dirty="0" smtClean="0"/>
              <a:t> Land </a:t>
            </a:r>
            <a:r>
              <a:rPr lang="en-US" sz="2000" dirty="0"/>
              <a:t>needed to provide resources and to assimilate waste</a:t>
            </a:r>
          </a:p>
          <a:p>
            <a:pPr algn="r"/>
            <a:endParaRPr lang="en-US" sz="800" dirty="0" smtClean="0"/>
          </a:p>
          <a:p>
            <a:pPr algn="r"/>
            <a:r>
              <a:rPr lang="en-US" sz="2000" dirty="0" smtClean="0">
                <a:solidFill>
                  <a:schemeClr val="bg1">
                    <a:lumMod val="75000"/>
                  </a:schemeClr>
                </a:solidFill>
              </a:rPr>
              <a:t>An intact ecosystem is naturally sustainable – degradation of the system prevents nature from providing goods and services  - threat to our future economically, socially, and environmentally.</a:t>
            </a:r>
          </a:p>
          <a:p>
            <a:pPr algn="r"/>
            <a:endParaRPr lang="en-US" sz="800" dirty="0" smtClean="0">
              <a:solidFill>
                <a:schemeClr val="bg1">
                  <a:lumMod val="75000"/>
                </a:schemeClr>
              </a:solidFill>
            </a:endParaRPr>
          </a:p>
        </p:txBody>
      </p:sp>
      <p:pic>
        <p:nvPicPr>
          <p:cNvPr id="14"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231"/>
          <a:stretch/>
        </p:blipFill>
        <p:spPr bwMode="auto">
          <a:xfrm>
            <a:off x="135576" y="2370823"/>
            <a:ext cx="7332024" cy="4243733"/>
          </a:xfrm>
          <a:prstGeom prst="rect">
            <a:avLst/>
          </a:prstGeom>
          <a:ln w="9525">
            <a:solidFill>
              <a:schemeClr val="bg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23639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Businesses and individuals impact the environment with their economic decisions</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spcBef>
                <a:spcPts val="0"/>
              </a:spcBef>
            </a:pPr>
            <a:endParaRPr lang="en-US" sz="1600" dirty="0">
              <a:solidFill>
                <a:srgbClr val="009999"/>
              </a:solidFill>
              <a:latin typeface="Arial Narrow" pitchFamily="34" charset="0"/>
              <a:ea typeface="+mn-ea"/>
              <a:cs typeface="Khmer UI" pitchFamily="34" charset="0"/>
            </a:endParaRPr>
          </a:p>
        </p:txBody>
      </p:sp>
      <p:cxnSp>
        <p:nvCxnSpPr>
          <p:cNvPr id="10" name="Straight Connector 9"/>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53"/>
          <a:stretch/>
        </p:blipFill>
        <p:spPr bwMode="auto">
          <a:xfrm>
            <a:off x="152400" y="1371602"/>
            <a:ext cx="5334000" cy="40978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638800" y="1118755"/>
            <a:ext cx="3200400" cy="1569660"/>
          </a:xfrm>
          <a:prstGeom prst="rect">
            <a:avLst/>
          </a:prstGeom>
          <a:solidFill>
            <a:srgbClr val="CCCCFF">
              <a:alpha val="14902"/>
            </a:srgbClr>
          </a:solidFill>
          <a:ln>
            <a:solidFill>
              <a:srgbClr val="009999"/>
            </a:solidFill>
          </a:ln>
        </p:spPr>
        <p:txBody>
          <a:bodyPr wrap="square" rtlCol="0">
            <a:spAutoFit/>
          </a:bodyPr>
          <a:lstStyle/>
          <a:p>
            <a:r>
              <a:rPr lang="en-US" sz="2400" u="sng" dirty="0" smtClean="0">
                <a:solidFill>
                  <a:srgbClr val="009999"/>
                </a:solidFill>
              </a:rPr>
              <a:t>TERMS TO KNOW:</a:t>
            </a:r>
          </a:p>
          <a:p>
            <a:r>
              <a:rPr lang="en-US" sz="2400" dirty="0" smtClean="0">
                <a:solidFill>
                  <a:srgbClr val="009999"/>
                </a:solidFill>
              </a:rPr>
              <a:t>Ecological footprint</a:t>
            </a:r>
          </a:p>
          <a:p>
            <a:r>
              <a:rPr lang="en-US" sz="2400" dirty="0" smtClean="0">
                <a:solidFill>
                  <a:srgbClr val="009999"/>
                </a:solidFill>
              </a:rPr>
              <a:t>Natural capital</a:t>
            </a:r>
          </a:p>
          <a:p>
            <a:r>
              <a:rPr lang="en-US" sz="2400" dirty="0" smtClean="0">
                <a:solidFill>
                  <a:srgbClr val="009999"/>
                </a:solidFill>
              </a:rPr>
              <a:t>Natural income</a:t>
            </a:r>
          </a:p>
        </p:txBody>
      </p:sp>
      <p:sp>
        <p:nvSpPr>
          <p:cNvPr id="2" name="TextBox 1"/>
          <p:cNvSpPr txBox="1"/>
          <p:nvPr/>
        </p:nvSpPr>
        <p:spPr>
          <a:xfrm>
            <a:off x="5715000" y="3048000"/>
            <a:ext cx="3200400" cy="3046988"/>
          </a:xfrm>
          <a:prstGeom prst="rect">
            <a:avLst/>
          </a:prstGeom>
          <a:noFill/>
        </p:spPr>
        <p:txBody>
          <a:bodyPr wrap="square" rtlCol="0">
            <a:spAutoFit/>
          </a:bodyPr>
          <a:lstStyle/>
          <a:p>
            <a:r>
              <a:rPr lang="en-US" sz="2400" b="1" u="sng" dirty="0" smtClean="0"/>
              <a:t>Natural capital</a:t>
            </a:r>
            <a:r>
              <a:rPr lang="en-US" sz="2400" b="1" dirty="0" smtClean="0"/>
              <a:t> – Consumable resources like air, water, trees, fish, and the systems that produce them.  If they are harvested sustainably they can be used forever.</a:t>
            </a:r>
            <a:endParaRPr lang="en-US" sz="2400" b="1" dirty="0"/>
          </a:p>
        </p:txBody>
      </p:sp>
    </p:spTree>
    <p:extLst>
      <p:ext uri="{BB962C8B-B14F-4D97-AF65-F5344CB8AC3E}">
        <p14:creationId xmlns:p14="http://schemas.microsoft.com/office/powerpoint/2010/main" val="2166259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Businesses and individuals impact the environment with their economic decisions</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rgbClr val="009999"/>
              </a:solidFill>
              <a:latin typeface="Arial Narrow" pitchFamily="34" charset="0"/>
              <a:cs typeface="Khmer UI" pitchFamily="34" charset="0"/>
            </a:endParaRPr>
          </a:p>
        </p:txBody>
      </p:sp>
      <p:cxnSp>
        <p:nvCxnSpPr>
          <p:cNvPr id="10" name="Straight Connector 9"/>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53"/>
          <a:stretch/>
        </p:blipFill>
        <p:spPr bwMode="auto">
          <a:xfrm>
            <a:off x="152400" y="1371602"/>
            <a:ext cx="5334000" cy="40978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38800" y="1371602"/>
            <a:ext cx="3200400" cy="5324535"/>
          </a:xfrm>
          <a:prstGeom prst="rect">
            <a:avLst/>
          </a:prstGeom>
          <a:noFill/>
        </p:spPr>
        <p:txBody>
          <a:bodyPr wrap="square" rtlCol="0">
            <a:spAutoFit/>
          </a:bodyPr>
          <a:lstStyle/>
          <a:p>
            <a:r>
              <a:rPr lang="en-US" sz="2000" u="sng" dirty="0" smtClean="0">
                <a:solidFill>
                  <a:schemeClr val="tx1">
                    <a:lumMod val="50000"/>
                    <a:lumOff val="50000"/>
                  </a:schemeClr>
                </a:solidFill>
              </a:rPr>
              <a:t>Natural capital</a:t>
            </a:r>
            <a:r>
              <a:rPr lang="en-US" sz="2000" dirty="0" smtClean="0">
                <a:solidFill>
                  <a:schemeClr val="tx1">
                    <a:lumMod val="50000"/>
                    <a:lumOff val="50000"/>
                  </a:schemeClr>
                </a:solidFill>
              </a:rPr>
              <a:t> – Consumable, renewable resources like air, water, trees, fish, and the systems that produce them.  If harvested correctly, they can be used forever—AKA sustainable</a:t>
            </a:r>
          </a:p>
          <a:p>
            <a:r>
              <a:rPr lang="en-US" sz="2000" b="1" u="sng" dirty="0" smtClean="0"/>
              <a:t>Natural income</a:t>
            </a:r>
            <a:r>
              <a:rPr lang="en-US" sz="2000" b="1" dirty="0" smtClean="0"/>
              <a:t> (interest) (</a:t>
            </a:r>
            <a:r>
              <a:rPr lang="en-US" b="1" dirty="0">
                <a:solidFill>
                  <a:srgbClr val="FF0000"/>
                </a:solidFill>
              </a:rPr>
              <a:t>sustainable yield</a:t>
            </a:r>
            <a:r>
              <a:rPr lang="en-US" sz="2000" b="1" dirty="0" smtClean="0"/>
              <a:t>)– What is produced by the capital over time—more trees, fish, and oxygen--How much of the interest could we “spend” without depleting capital?</a:t>
            </a:r>
          </a:p>
          <a:p>
            <a:r>
              <a:rPr lang="en-US" sz="2000" b="1" dirty="0" smtClean="0"/>
              <a:t>Which 2 fish options are sustainable?</a:t>
            </a:r>
            <a:endParaRPr lang="en-US" sz="2000" b="1" dirty="0"/>
          </a:p>
        </p:txBody>
      </p:sp>
    </p:spTree>
    <p:extLst>
      <p:ext uri="{BB962C8B-B14F-4D97-AF65-F5344CB8AC3E}">
        <p14:creationId xmlns:p14="http://schemas.microsoft.com/office/powerpoint/2010/main" val="549695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Businesses and individuals impact the environment with their economic decisions</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8800" dirty="0">
              <a:solidFill>
                <a:srgbClr val="009999"/>
              </a:solidFill>
              <a:latin typeface="Arial Narrow" pitchFamily="34" charset="0"/>
              <a:cs typeface="Khmer UI" pitchFamily="34" charset="0"/>
            </a:endParaRPr>
          </a:p>
        </p:txBody>
      </p:sp>
      <p:cxnSp>
        <p:nvCxnSpPr>
          <p:cNvPr id="10" name="Straight Connector 9"/>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53"/>
          <a:stretch/>
        </p:blipFill>
        <p:spPr bwMode="auto">
          <a:xfrm>
            <a:off x="152400" y="1371602"/>
            <a:ext cx="5334000" cy="40978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7253"/>
          <a:stretch/>
        </p:blipFill>
        <p:spPr bwMode="auto">
          <a:xfrm>
            <a:off x="470065" y="1371602"/>
            <a:ext cx="3352800" cy="515159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p:spPr>
      </p:pic>
      <p:sp>
        <p:nvSpPr>
          <p:cNvPr id="13" name="TextBox 12"/>
          <p:cNvSpPr txBox="1"/>
          <p:nvPr/>
        </p:nvSpPr>
        <p:spPr>
          <a:xfrm>
            <a:off x="5638800" y="1461655"/>
            <a:ext cx="3200400" cy="1569660"/>
          </a:xfrm>
          <a:prstGeom prst="rect">
            <a:avLst/>
          </a:prstGeom>
          <a:solidFill>
            <a:srgbClr val="CCCCFF">
              <a:alpha val="14902"/>
            </a:srgbClr>
          </a:solidFill>
          <a:ln>
            <a:solidFill>
              <a:srgbClr val="009999"/>
            </a:solidFill>
          </a:ln>
        </p:spPr>
        <p:txBody>
          <a:bodyPr wrap="square" rtlCol="0">
            <a:spAutoFit/>
          </a:bodyPr>
          <a:lstStyle/>
          <a:p>
            <a:r>
              <a:rPr lang="en-US" sz="2400" u="sng" dirty="0" smtClean="0">
                <a:solidFill>
                  <a:srgbClr val="009999"/>
                </a:solidFill>
              </a:rPr>
              <a:t>TERMS TO KNOW:</a:t>
            </a:r>
          </a:p>
          <a:p>
            <a:r>
              <a:rPr lang="en-US" sz="2400" dirty="0" smtClean="0">
                <a:solidFill>
                  <a:srgbClr val="009999"/>
                </a:solidFill>
              </a:rPr>
              <a:t>Ecological footprint</a:t>
            </a:r>
          </a:p>
          <a:p>
            <a:r>
              <a:rPr lang="en-US" sz="2400" dirty="0" smtClean="0">
                <a:solidFill>
                  <a:srgbClr val="009999"/>
                </a:solidFill>
              </a:rPr>
              <a:t>Natural capital</a:t>
            </a:r>
          </a:p>
          <a:p>
            <a:r>
              <a:rPr lang="en-US" sz="2400" dirty="0" smtClean="0">
                <a:solidFill>
                  <a:srgbClr val="009999"/>
                </a:solidFill>
              </a:rPr>
              <a:t>Natural income</a:t>
            </a:r>
          </a:p>
        </p:txBody>
      </p:sp>
      <p:sp>
        <p:nvSpPr>
          <p:cNvPr id="2" name="TextBox 1"/>
          <p:cNvSpPr txBox="1"/>
          <p:nvPr/>
        </p:nvSpPr>
        <p:spPr>
          <a:xfrm>
            <a:off x="5562600" y="3048000"/>
            <a:ext cx="3276600" cy="3416320"/>
          </a:xfrm>
          <a:prstGeom prst="rect">
            <a:avLst/>
          </a:prstGeom>
          <a:noFill/>
        </p:spPr>
        <p:txBody>
          <a:bodyPr wrap="square" rtlCol="0">
            <a:spAutoFit/>
          </a:bodyPr>
          <a:lstStyle/>
          <a:p>
            <a:r>
              <a:rPr lang="en-US" sz="2000" b="1" u="sng" dirty="0" smtClean="0"/>
              <a:t>Financial Economic Example:</a:t>
            </a:r>
          </a:p>
          <a:p>
            <a:r>
              <a:rPr lang="en-US" sz="2000" b="1" dirty="0" smtClean="0"/>
              <a:t>Deposits or investments earn additional money. </a:t>
            </a:r>
          </a:p>
          <a:p>
            <a:endParaRPr lang="en-US" sz="800" b="1" dirty="0" smtClean="0"/>
          </a:p>
          <a:p>
            <a:r>
              <a:rPr lang="en-US" sz="2000" b="1" dirty="0" smtClean="0"/>
              <a:t>Spending no more than the interest allows the capital to continue making money.</a:t>
            </a:r>
          </a:p>
          <a:p>
            <a:endParaRPr lang="en-US" sz="800" b="1" dirty="0" smtClean="0"/>
          </a:p>
          <a:p>
            <a:r>
              <a:rPr lang="en-US" sz="2000" b="1" dirty="0" smtClean="0"/>
              <a:t>Spending the interest and any portion of the capital will deplete both the source and the benefits.</a:t>
            </a:r>
            <a:endParaRPr lang="en-US" sz="2000" b="1" dirty="0"/>
          </a:p>
        </p:txBody>
      </p:sp>
    </p:spTree>
    <p:extLst>
      <p:ext uri="{BB962C8B-B14F-4D97-AF65-F5344CB8AC3E}">
        <p14:creationId xmlns:p14="http://schemas.microsoft.com/office/powerpoint/2010/main" val="3805218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Businesses and individuals impact the environment with their economic decisions</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8800" dirty="0">
              <a:solidFill>
                <a:srgbClr val="009999"/>
              </a:solidFill>
              <a:latin typeface="Arial Narrow" pitchFamily="34" charset="0"/>
              <a:cs typeface="Khmer UI" pitchFamily="34" charset="0"/>
            </a:endParaRPr>
          </a:p>
        </p:txBody>
      </p:sp>
      <p:cxnSp>
        <p:nvCxnSpPr>
          <p:cNvPr id="10" name="Straight Connector 9"/>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53"/>
          <a:stretch/>
        </p:blipFill>
        <p:spPr bwMode="auto">
          <a:xfrm>
            <a:off x="152400" y="1371602"/>
            <a:ext cx="5334000" cy="40978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50154" r="-309" b="7253"/>
          <a:stretch/>
        </p:blipFill>
        <p:spPr bwMode="auto">
          <a:xfrm>
            <a:off x="838200" y="1371602"/>
            <a:ext cx="3363191" cy="515159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p:spPr>
      </p:pic>
      <p:sp>
        <p:nvSpPr>
          <p:cNvPr id="13" name="TextBox 12"/>
          <p:cNvSpPr txBox="1"/>
          <p:nvPr/>
        </p:nvSpPr>
        <p:spPr>
          <a:xfrm>
            <a:off x="5600700" y="1376449"/>
            <a:ext cx="3200400" cy="1569660"/>
          </a:xfrm>
          <a:prstGeom prst="rect">
            <a:avLst/>
          </a:prstGeom>
          <a:solidFill>
            <a:srgbClr val="CCCCFF">
              <a:alpha val="14902"/>
            </a:srgbClr>
          </a:solidFill>
          <a:ln>
            <a:solidFill>
              <a:srgbClr val="009999"/>
            </a:solidFill>
          </a:ln>
        </p:spPr>
        <p:txBody>
          <a:bodyPr wrap="square" rtlCol="0">
            <a:spAutoFit/>
          </a:bodyPr>
          <a:lstStyle/>
          <a:p>
            <a:r>
              <a:rPr lang="en-US" sz="2400" u="sng" dirty="0" smtClean="0">
                <a:solidFill>
                  <a:srgbClr val="009999"/>
                </a:solidFill>
              </a:rPr>
              <a:t>TERMS TO KNOW:</a:t>
            </a:r>
          </a:p>
          <a:p>
            <a:r>
              <a:rPr lang="en-US" sz="2400" dirty="0" smtClean="0">
                <a:solidFill>
                  <a:srgbClr val="009999"/>
                </a:solidFill>
              </a:rPr>
              <a:t>Ecological footprint</a:t>
            </a:r>
          </a:p>
          <a:p>
            <a:r>
              <a:rPr lang="en-US" sz="2400" dirty="0" smtClean="0">
                <a:solidFill>
                  <a:srgbClr val="009999"/>
                </a:solidFill>
              </a:rPr>
              <a:t>Natural capital</a:t>
            </a:r>
          </a:p>
          <a:p>
            <a:r>
              <a:rPr lang="en-US" sz="2400" dirty="0" smtClean="0">
                <a:solidFill>
                  <a:srgbClr val="009999"/>
                </a:solidFill>
              </a:rPr>
              <a:t>Natural income</a:t>
            </a:r>
          </a:p>
        </p:txBody>
      </p:sp>
      <p:sp>
        <p:nvSpPr>
          <p:cNvPr id="14" name="TextBox 13"/>
          <p:cNvSpPr txBox="1"/>
          <p:nvPr/>
        </p:nvSpPr>
        <p:spPr>
          <a:xfrm>
            <a:off x="5571565" y="2946109"/>
            <a:ext cx="3276600" cy="4031873"/>
          </a:xfrm>
          <a:prstGeom prst="rect">
            <a:avLst/>
          </a:prstGeom>
          <a:noFill/>
        </p:spPr>
        <p:txBody>
          <a:bodyPr wrap="square" rtlCol="0">
            <a:spAutoFit/>
          </a:bodyPr>
          <a:lstStyle/>
          <a:p>
            <a:r>
              <a:rPr lang="en-US" sz="2000" b="1" u="sng" dirty="0" smtClean="0"/>
              <a:t>Ecological Economic Example:</a:t>
            </a:r>
          </a:p>
          <a:p>
            <a:r>
              <a:rPr lang="en-US" sz="2000" b="1" dirty="0" smtClean="0"/>
              <a:t>Natural capital produces additional product (income).</a:t>
            </a:r>
          </a:p>
          <a:p>
            <a:endParaRPr lang="en-US" sz="800" b="1" dirty="0" smtClean="0"/>
          </a:p>
          <a:p>
            <a:r>
              <a:rPr lang="en-US" sz="2000" b="1" dirty="0" smtClean="0"/>
              <a:t>Consuming no more than the interest allows  the natural capital to continue making more product.</a:t>
            </a:r>
          </a:p>
          <a:p>
            <a:endParaRPr lang="en-US" sz="800" b="1" dirty="0" smtClean="0"/>
          </a:p>
          <a:p>
            <a:r>
              <a:rPr lang="en-US" sz="2000" b="1" dirty="0" smtClean="0"/>
              <a:t>Consuming the income and any portion of the capital will deplete both the source and the benefits.</a:t>
            </a:r>
            <a:endParaRPr lang="en-US" sz="2000" b="1" dirty="0"/>
          </a:p>
        </p:txBody>
      </p:sp>
    </p:spTree>
    <p:extLst>
      <p:ext uri="{BB962C8B-B14F-4D97-AF65-F5344CB8AC3E}">
        <p14:creationId xmlns:p14="http://schemas.microsoft.com/office/powerpoint/2010/main" val="3963633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Businesses and individuals impact the environment with their economic decisions</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8800" dirty="0">
              <a:solidFill>
                <a:srgbClr val="009999"/>
              </a:solidFill>
              <a:latin typeface="Arial Narrow" pitchFamily="34" charset="0"/>
              <a:cs typeface="Khmer UI" pitchFamily="34" charset="0"/>
            </a:endParaRPr>
          </a:p>
        </p:txBody>
      </p:sp>
      <p:cxnSp>
        <p:nvCxnSpPr>
          <p:cNvPr id="10" name="Straight Connector 9"/>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53"/>
          <a:stretch/>
        </p:blipFill>
        <p:spPr bwMode="auto">
          <a:xfrm>
            <a:off x="152400" y="1371602"/>
            <a:ext cx="5334000" cy="40978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62600" y="1447800"/>
            <a:ext cx="3200400" cy="5201424"/>
          </a:xfrm>
          <a:prstGeom prst="rect">
            <a:avLst/>
          </a:prstGeom>
          <a:noFill/>
        </p:spPr>
        <p:txBody>
          <a:bodyPr wrap="square" rtlCol="0">
            <a:spAutoFit/>
          </a:bodyPr>
          <a:lstStyle/>
          <a:p>
            <a:r>
              <a:rPr lang="en-US" sz="2000" b="1" u="sng" dirty="0" smtClean="0"/>
              <a:t>Case Study: Interface Carpet</a:t>
            </a:r>
          </a:p>
          <a:p>
            <a:r>
              <a:rPr lang="en-US" sz="2000" b="1" dirty="0" smtClean="0"/>
              <a:t>Using the financial and ecological examples, Interface set a goal to put back more resources than consumed.</a:t>
            </a:r>
          </a:p>
          <a:p>
            <a:endParaRPr lang="en-US" sz="800" b="1" dirty="0" smtClean="0"/>
          </a:p>
          <a:p>
            <a:r>
              <a:rPr lang="en-US" sz="2000" b="1" dirty="0" smtClean="0"/>
              <a:t>“Restorative enterprise”</a:t>
            </a:r>
          </a:p>
          <a:p>
            <a:endParaRPr lang="en-US" sz="800" b="1" dirty="0" smtClean="0"/>
          </a:p>
          <a:p>
            <a:r>
              <a:rPr lang="en-US" sz="2000" b="1" dirty="0" smtClean="0"/>
              <a:t>Reduced energy usage from fossil fuels by 55%</a:t>
            </a:r>
          </a:p>
          <a:p>
            <a:endParaRPr lang="en-US" sz="800" b="1" dirty="0" smtClean="0"/>
          </a:p>
          <a:p>
            <a:r>
              <a:rPr lang="en-US" sz="2000" b="1" dirty="0" smtClean="0"/>
              <a:t>Reduced total energy usage by 43%</a:t>
            </a:r>
          </a:p>
          <a:p>
            <a:endParaRPr lang="en-US" sz="800" b="1" dirty="0" smtClean="0"/>
          </a:p>
          <a:p>
            <a:r>
              <a:rPr lang="en-US" sz="2000" b="1" dirty="0" smtClean="0"/>
              <a:t>Maximized energy efficiency with skylights, solar tubes, energy trackers, better heating and air systems</a:t>
            </a:r>
            <a:endParaRPr lang="en-US" sz="2000" b="1" dirty="0"/>
          </a:p>
        </p:txBody>
      </p:sp>
    </p:spTree>
    <p:extLst>
      <p:ext uri="{BB962C8B-B14F-4D97-AF65-F5344CB8AC3E}">
        <p14:creationId xmlns:p14="http://schemas.microsoft.com/office/powerpoint/2010/main" val="1252384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6100" t="1180" r="1199" b="88405"/>
          <a:stretch/>
        </p:blipFill>
        <p:spPr bwMode="auto">
          <a:xfrm>
            <a:off x="0" y="-30128"/>
            <a:ext cx="9156405" cy="688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pPr algn="r"/>
            <a:r>
              <a:rPr lang="en-US" sz="2200" dirty="0" smtClean="0">
                <a:solidFill>
                  <a:srgbClr val="009999"/>
                </a:solidFill>
                <a:effectLst>
                  <a:outerShdw blurRad="38100" dist="38100" dir="2700000" algn="tl">
                    <a:srgbClr val="000000">
                      <a:alpha val="43137"/>
                    </a:srgbClr>
                  </a:outerShdw>
                </a:effectLst>
                <a:latin typeface="Arial Narrow" pitchFamily="34" charset="0"/>
                <a:cs typeface="Khmer UI" pitchFamily="34" charset="0"/>
              </a:rPr>
              <a:t>CHAPTER 4</a:t>
            </a:r>
            <a:r>
              <a:rPr lang="en-US" sz="2200" dirty="0" smtClean="0">
                <a:solidFill>
                  <a:srgbClr val="FFCC00"/>
                </a:solidFill>
                <a:effectLst>
                  <a:outerShdw blurRad="38100" dist="38100" dir="2700000" algn="tl">
                    <a:srgbClr val="000000">
                      <a:alpha val="43137"/>
                    </a:srgbClr>
                  </a:outerShdw>
                </a:effectLst>
                <a:latin typeface="Arial Narrow" pitchFamily="34" charset="0"/>
                <a:cs typeface="Khmer UI" pitchFamily="34" charset="0"/>
              </a:rPr>
              <a:t>   </a:t>
            </a:r>
            <a:r>
              <a:rPr lang="en-US" sz="2200" dirty="0" smtClean="0">
                <a:solidFill>
                  <a:schemeClr val="bg2">
                    <a:lumMod val="25000"/>
                  </a:schemeClr>
                </a:solidFill>
                <a:effectLst>
                  <a:outerShdw blurRad="38100" dist="38100" dir="2700000" algn="tl">
                    <a:srgbClr val="000000">
                      <a:alpha val="43137"/>
                    </a:srgbClr>
                  </a:outerShdw>
                </a:effectLst>
                <a:latin typeface="Arial Narrow" pitchFamily="34" charset="0"/>
                <a:cs typeface="Khmer UI" pitchFamily="34" charset="0"/>
              </a:rPr>
              <a:t>ENVIRONMENTAL ECONOMICS AND CONSUMPTION</a:t>
            </a:r>
            <a:br>
              <a:rPr lang="en-US" sz="2200" dirty="0" smtClean="0">
                <a:solidFill>
                  <a:schemeClr val="bg2">
                    <a:lumMod val="25000"/>
                  </a:schemeClr>
                </a:solidFill>
                <a:effectLst>
                  <a:outerShdw blurRad="38100" dist="38100" dir="2700000" algn="tl">
                    <a:srgbClr val="000000">
                      <a:alpha val="43137"/>
                    </a:srgbClr>
                  </a:outerShdw>
                </a:effectLst>
                <a:latin typeface="Arial Narrow" pitchFamily="34" charset="0"/>
                <a:cs typeface="Khmer UI" pitchFamily="34" charset="0"/>
              </a:rPr>
            </a:br>
            <a:r>
              <a:rPr lang="en-US" sz="7000" dirty="0" smtClean="0">
                <a:solidFill>
                  <a:srgbClr val="009999"/>
                </a:solidFill>
                <a:effectLst>
                  <a:outerShdw blurRad="38100" dist="38100" dir="2700000" algn="tl">
                    <a:srgbClr val="000000">
                      <a:alpha val="43137"/>
                    </a:srgbClr>
                  </a:outerShdw>
                </a:effectLst>
                <a:latin typeface="Arial Narrow" pitchFamily="34" charset="0"/>
                <a:cs typeface="Khmer UI" pitchFamily="34" charset="0"/>
              </a:rPr>
              <a:t>WALL TO WALL, CRADLE TO CRADLE</a:t>
            </a:r>
            <a:br>
              <a:rPr lang="en-US" sz="7000" dirty="0" smtClean="0">
                <a:solidFill>
                  <a:srgbClr val="009999"/>
                </a:solidFill>
                <a:effectLst>
                  <a:outerShdw blurRad="38100" dist="38100" dir="2700000" algn="tl">
                    <a:srgbClr val="000000">
                      <a:alpha val="43137"/>
                    </a:srgbClr>
                  </a:outerShdw>
                </a:effectLst>
                <a:latin typeface="Arial Narrow" pitchFamily="34" charset="0"/>
                <a:cs typeface="Khmer UI" pitchFamily="34" charset="0"/>
              </a:rPr>
            </a:br>
            <a:r>
              <a:rPr lang="en-US" sz="2400" dirty="0" smtClean="0">
                <a:solidFill>
                  <a:srgbClr val="009999"/>
                </a:solidFill>
              </a:rPr>
              <a:t>A leading carpet company takes a chance on going green</a:t>
            </a:r>
            <a:endParaRPr lang="en-US" dirty="0">
              <a:solidFill>
                <a:srgbClr val="009999"/>
              </a:solidFill>
              <a:latin typeface="Arial Narrow" pitchFamily="34" charset="0"/>
              <a:cs typeface="Khmer UI" pitchFamily="34" charset="0"/>
            </a:endParaRPr>
          </a:p>
        </p:txBody>
      </p:sp>
      <p:sp>
        <p:nvSpPr>
          <p:cNvPr id="3" name="Content Placeholder 2"/>
          <p:cNvSpPr>
            <a:spLocks noGrp="1"/>
          </p:cNvSpPr>
          <p:nvPr>
            <p:ph sz="half" idx="1"/>
          </p:nvPr>
        </p:nvSpPr>
        <p:spPr>
          <a:xfrm>
            <a:off x="539602" y="2209800"/>
            <a:ext cx="4038600" cy="4525963"/>
          </a:xfrm>
        </p:spPr>
        <p:txBody>
          <a:bodyPr/>
          <a:lstStyle/>
          <a:p>
            <a:r>
              <a:rPr lang="en-US" dirty="0" smtClean="0"/>
              <a:t>Answer the questions on the first page of your notes</a:t>
            </a:r>
            <a:endParaRPr lang="en-US" dirty="0"/>
          </a:p>
        </p:txBody>
      </p:sp>
      <p:sp>
        <p:nvSpPr>
          <p:cNvPr id="11" name="Content Placeholder 10"/>
          <p:cNvSpPr>
            <a:spLocks noGrp="1"/>
          </p:cNvSpPr>
          <p:nvPr>
            <p:ph sz="half" idx="2"/>
          </p:nvPr>
        </p:nvSpPr>
        <p:spPr>
          <a:xfrm>
            <a:off x="4724400" y="2286000"/>
            <a:ext cx="4038600" cy="4525963"/>
          </a:xfrm>
        </p:spPr>
        <p:txBody>
          <a:bodyPr/>
          <a:lstStyle/>
          <a:p>
            <a:r>
              <a:rPr lang="en-US" dirty="0" smtClean="0"/>
              <a:t>Have students watch the beginning of Wall-E.</a:t>
            </a:r>
          </a:p>
          <a:p>
            <a:r>
              <a:rPr lang="en-US" dirty="0">
                <a:hlinkClick r:id="rId3"/>
              </a:rPr>
              <a:t>https://</a:t>
            </a:r>
            <a:r>
              <a:rPr lang="en-US" dirty="0" smtClean="0">
                <a:hlinkClick r:id="rId3"/>
              </a:rPr>
              <a:t>www.youtube.com/watch?v=nLx_7wEmwms</a:t>
            </a:r>
            <a:endParaRPr lang="en-US" dirty="0" smtClean="0"/>
          </a:p>
          <a:p>
            <a:r>
              <a:rPr lang="en-US" dirty="0" smtClean="0"/>
              <a:t>Which system does Wall E represent?</a:t>
            </a:r>
            <a:endParaRPr lang="en-US" dirty="0"/>
          </a:p>
        </p:txBody>
      </p:sp>
    </p:spTree>
    <p:extLst>
      <p:ext uri="{BB962C8B-B14F-4D97-AF65-F5344CB8AC3E}">
        <p14:creationId xmlns:p14="http://schemas.microsoft.com/office/powerpoint/2010/main" val="394058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Businesses and individuals impact the environment with their economic decisions</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8800" dirty="0">
              <a:solidFill>
                <a:srgbClr val="009999"/>
              </a:solidFill>
              <a:latin typeface="Arial Narrow" pitchFamily="34" charset="0"/>
              <a:cs typeface="Khmer UI" pitchFamily="34" charset="0"/>
            </a:endParaRPr>
          </a:p>
        </p:txBody>
      </p:sp>
      <p:cxnSp>
        <p:nvCxnSpPr>
          <p:cNvPr id="10" name="Straight Connector 9"/>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8130" y="1371600"/>
            <a:ext cx="3403270" cy="830997"/>
          </a:xfrm>
          <a:prstGeom prst="rect">
            <a:avLst/>
          </a:prstGeom>
          <a:solidFill>
            <a:srgbClr val="CCCCFF">
              <a:alpha val="14902"/>
            </a:srgbClr>
          </a:solidFill>
          <a:ln>
            <a:solidFill>
              <a:srgbClr val="009999"/>
            </a:solidFill>
          </a:ln>
        </p:spPr>
        <p:txBody>
          <a:bodyPr wrap="square" rtlCol="0">
            <a:spAutoFit/>
          </a:bodyPr>
          <a:lstStyle/>
          <a:p>
            <a:r>
              <a:rPr lang="en-US" sz="2400" u="sng" dirty="0" smtClean="0">
                <a:solidFill>
                  <a:srgbClr val="009999"/>
                </a:solidFill>
              </a:rPr>
              <a:t>TERMS TO KNOW:</a:t>
            </a:r>
          </a:p>
          <a:p>
            <a:r>
              <a:rPr lang="en-US" sz="2400" dirty="0" smtClean="0">
                <a:solidFill>
                  <a:srgbClr val="009999"/>
                </a:solidFill>
              </a:rPr>
              <a:t>IPAT model</a:t>
            </a:r>
            <a:endParaRPr lang="en-US" sz="2400" dirty="0">
              <a:solidFill>
                <a:srgbClr val="009999"/>
              </a:solidFill>
            </a:endParaRPr>
          </a:p>
        </p:txBody>
      </p:sp>
      <p:pic>
        <p:nvPicPr>
          <p:cNvPr id="8" name="Picture 1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4" t="338" r="1629" b="37127"/>
          <a:stretch/>
        </p:blipFill>
        <p:spPr bwMode="auto">
          <a:xfrm>
            <a:off x="4064881" y="4495800"/>
            <a:ext cx="4774319"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161"/>
          <a:stretch/>
        </p:blipFill>
        <p:spPr bwMode="auto">
          <a:xfrm>
            <a:off x="4064881" y="1327231"/>
            <a:ext cx="4784215" cy="299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2209800"/>
            <a:ext cx="3555669" cy="4462760"/>
          </a:xfrm>
          <a:prstGeom prst="rect">
            <a:avLst/>
          </a:prstGeom>
          <a:noFill/>
        </p:spPr>
        <p:txBody>
          <a:bodyPr wrap="square" rtlCol="0">
            <a:spAutoFit/>
          </a:bodyPr>
          <a:lstStyle/>
          <a:p>
            <a:r>
              <a:rPr lang="en-US" sz="2000" dirty="0" smtClean="0"/>
              <a:t>The IPAT model used to estimate an ecological footprint for a population.</a:t>
            </a:r>
          </a:p>
          <a:p>
            <a:endParaRPr lang="en-US" sz="800" dirty="0" smtClean="0"/>
          </a:p>
          <a:p>
            <a:r>
              <a:rPr lang="en-US" sz="2000" dirty="0" smtClean="0"/>
              <a:t>It is based on size of the population, level of affluence, and impact of technology.</a:t>
            </a:r>
          </a:p>
          <a:p>
            <a:endParaRPr lang="en-US" sz="800" dirty="0" smtClean="0"/>
          </a:p>
          <a:p>
            <a:r>
              <a:rPr lang="en-US" sz="2000" dirty="0" smtClean="0"/>
              <a:t>Affluent and technology-dependent populations use more resources and generate more waste.</a:t>
            </a:r>
          </a:p>
          <a:p>
            <a:endParaRPr lang="en-US" sz="800" dirty="0" smtClean="0"/>
          </a:p>
          <a:p>
            <a:r>
              <a:rPr lang="en-US" sz="2000" dirty="0" smtClean="0"/>
              <a:t>Note that technology can also have a beneficial effect when it increases efficiency.</a:t>
            </a:r>
            <a:endParaRPr lang="en-US" sz="2000" dirty="0"/>
          </a:p>
        </p:txBody>
      </p:sp>
    </p:spTree>
    <p:extLst>
      <p:ext uri="{BB962C8B-B14F-4D97-AF65-F5344CB8AC3E}">
        <p14:creationId xmlns:p14="http://schemas.microsoft.com/office/powerpoint/2010/main" val="1119822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Businesses and individuals impact the environment with their economic decisions</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8800" dirty="0">
              <a:solidFill>
                <a:srgbClr val="009999"/>
              </a:solidFill>
              <a:latin typeface="Arial Narrow" pitchFamily="34" charset="0"/>
              <a:cs typeface="Khmer UI" pitchFamily="34" charset="0"/>
            </a:endParaRPr>
          </a:p>
        </p:txBody>
      </p:sp>
      <p:cxnSp>
        <p:nvCxnSpPr>
          <p:cNvPr id="10" name="Straight Connector 9"/>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8130" y="1371600"/>
            <a:ext cx="3403270" cy="830997"/>
          </a:xfrm>
          <a:prstGeom prst="rect">
            <a:avLst/>
          </a:prstGeom>
          <a:solidFill>
            <a:srgbClr val="CCCCFF">
              <a:alpha val="14902"/>
            </a:srgbClr>
          </a:solidFill>
          <a:ln>
            <a:solidFill>
              <a:srgbClr val="009999"/>
            </a:solidFill>
          </a:ln>
        </p:spPr>
        <p:txBody>
          <a:bodyPr wrap="square" rtlCol="0">
            <a:spAutoFit/>
          </a:bodyPr>
          <a:lstStyle/>
          <a:p>
            <a:r>
              <a:rPr lang="en-US" sz="2400" u="sng" dirty="0" smtClean="0">
                <a:solidFill>
                  <a:srgbClr val="009999"/>
                </a:solidFill>
              </a:rPr>
              <a:t>TERMS TO KNOW:</a:t>
            </a:r>
          </a:p>
          <a:p>
            <a:r>
              <a:rPr lang="en-US" sz="2400" dirty="0" smtClean="0">
                <a:solidFill>
                  <a:srgbClr val="009999"/>
                </a:solidFill>
              </a:rPr>
              <a:t>IPAT model</a:t>
            </a:r>
            <a:endParaRPr lang="en-US" sz="2400" dirty="0">
              <a:solidFill>
                <a:srgbClr val="009999"/>
              </a:solidFill>
            </a:endParaRPr>
          </a:p>
        </p:txBody>
      </p:sp>
      <p:pic>
        <p:nvPicPr>
          <p:cNvPr id="8" name="Picture 1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4" t="338" r="1629" b="37127"/>
          <a:stretch/>
        </p:blipFill>
        <p:spPr bwMode="auto">
          <a:xfrm>
            <a:off x="4064881" y="4495800"/>
            <a:ext cx="4774319"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161"/>
          <a:stretch/>
        </p:blipFill>
        <p:spPr bwMode="auto">
          <a:xfrm>
            <a:off x="4064881" y="1327231"/>
            <a:ext cx="4784215" cy="299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2209800"/>
            <a:ext cx="3555669" cy="1138773"/>
          </a:xfrm>
          <a:prstGeom prst="rect">
            <a:avLst/>
          </a:prstGeom>
          <a:noFill/>
        </p:spPr>
        <p:txBody>
          <a:bodyPr wrap="square" rtlCol="0">
            <a:spAutoFit/>
          </a:bodyPr>
          <a:lstStyle/>
          <a:p>
            <a:r>
              <a:rPr lang="en-US" sz="2000" dirty="0" smtClean="0"/>
              <a:t>The IPAT model used to estimate an ecological footprint for a population.</a:t>
            </a:r>
          </a:p>
          <a:p>
            <a:endParaRPr lang="en-US" sz="800" dirty="0" smtClean="0"/>
          </a:p>
        </p:txBody>
      </p:sp>
      <p:sp>
        <p:nvSpPr>
          <p:cNvPr id="11" name="TextBox 10"/>
          <p:cNvSpPr txBox="1"/>
          <p:nvPr/>
        </p:nvSpPr>
        <p:spPr>
          <a:xfrm>
            <a:off x="183078" y="3200400"/>
            <a:ext cx="3398322" cy="3539430"/>
          </a:xfrm>
          <a:prstGeom prst="rect">
            <a:avLst/>
          </a:prstGeom>
          <a:noFill/>
        </p:spPr>
        <p:txBody>
          <a:bodyPr wrap="square" rtlCol="0">
            <a:spAutoFit/>
          </a:bodyPr>
          <a:lstStyle/>
          <a:p>
            <a:r>
              <a:rPr lang="en-US" sz="2000" u="sng" dirty="0" smtClean="0"/>
              <a:t>Case Study: Interface Carpet</a:t>
            </a:r>
          </a:p>
          <a:p>
            <a:r>
              <a:rPr lang="en-US" sz="2000" dirty="0" smtClean="0"/>
              <a:t>Using technology in a beneficial way, Interface developed new adhesives from recycled soda bottles.  </a:t>
            </a:r>
          </a:p>
          <a:p>
            <a:endParaRPr lang="en-US" sz="800" dirty="0"/>
          </a:p>
          <a:p>
            <a:r>
              <a:rPr lang="en-US" sz="2000" dirty="0" smtClean="0"/>
              <a:t>No VOCs, easier replacement of damaged tiles</a:t>
            </a:r>
          </a:p>
          <a:p>
            <a:endParaRPr lang="en-US" sz="800" dirty="0" smtClean="0"/>
          </a:p>
          <a:p>
            <a:r>
              <a:rPr lang="en-US" sz="2000" dirty="0" smtClean="0"/>
              <a:t>Reduced health risks, waste, and footprint</a:t>
            </a:r>
          </a:p>
          <a:p>
            <a:endParaRPr lang="en-US" sz="800" dirty="0" smtClean="0"/>
          </a:p>
          <a:p>
            <a:r>
              <a:rPr lang="en-US" sz="2000" dirty="0" smtClean="0"/>
              <a:t>I = (P </a:t>
            </a:r>
            <a:r>
              <a:rPr lang="en-US" sz="2000" dirty="0" err="1" smtClean="0"/>
              <a:t>x</a:t>
            </a:r>
            <a:r>
              <a:rPr lang="en-US" sz="2000" dirty="0" smtClean="0"/>
              <a:t> A)/T </a:t>
            </a:r>
            <a:endParaRPr lang="en-US" sz="2000" dirty="0"/>
          </a:p>
        </p:txBody>
      </p:sp>
    </p:spTree>
    <p:extLst>
      <p:ext uri="{BB962C8B-B14F-4D97-AF65-F5344CB8AC3E}">
        <p14:creationId xmlns:p14="http://schemas.microsoft.com/office/powerpoint/2010/main" val="399457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Businesses and individuals impact the environment with their economic decisions</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8800" dirty="0">
              <a:solidFill>
                <a:srgbClr val="009999"/>
              </a:solidFill>
              <a:latin typeface="Arial Narrow" pitchFamily="34" charset="0"/>
              <a:cs typeface="Khmer UI" pitchFamily="34" charset="0"/>
            </a:endParaRPr>
          </a:p>
        </p:txBody>
      </p:sp>
      <p:cxnSp>
        <p:nvCxnSpPr>
          <p:cNvPr id="10" name="Straight Connector 9"/>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1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0" t="6702" r="1139" b="8801"/>
          <a:stretch/>
        </p:blipFill>
        <p:spPr bwMode="auto">
          <a:xfrm>
            <a:off x="190499" y="1447800"/>
            <a:ext cx="8610601" cy="5107379"/>
          </a:xfrm>
          <a:prstGeom prst="rect">
            <a:avLst/>
          </a:prstGeom>
          <a:ln w="57150">
            <a:solidFill>
              <a:schemeClr val="bg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01676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90" b="7591"/>
          <a:stretch/>
        </p:blipFill>
        <p:spPr bwMode="auto">
          <a:xfrm>
            <a:off x="2514600" y="1686296"/>
            <a:ext cx="6400800" cy="4257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Mainstream economics supports some actions that are not sustainable</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8800" dirty="0">
              <a:solidFill>
                <a:srgbClr val="009999"/>
              </a:solidFill>
              <a:latin typeface="Arial Narrow" pitchFamily="34" charset="0"/>
              <a:cs typeface="Khmer UI" pitchFamily="34" charset="0"/>
            </a:endParaRPr>
          </a:p>
        </p:txBody>
      </p:sp>
      <p:cxnSp>
        <p:nvCxnSpPr>
          <p:cNvPr id="10" name="Straight Connector 9"/>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9327" y="4690408"/>
            <a:ext cx="2590800" cy="1938992"/>
          </a:xfrm>
          <a:prstGeom prst="rect">
            <a:avLst/>
          </a:prstGeom>
          <a:solidFill>
            <a:srgbClr val="CCCCFF">
              <a:alpha val="14902"/>
            </a:srgbClr>
          </a:solidFill>
          <a:ln>
            <a:solidFill>
              <a:srgbClr val="009999"/>
            </a:solidFill>
          </a:ln>
        </p:spPr>
        <p:txBody>
          <a:bodyPr wrap="square" rtlCol="0">
            <a:spAutoFit/>
          </a:bodyPr>
          <a:lstStyle/>
          <a:p>
            <a:r>
              <a:rPr lang="en-US" sz="2400" u="sng" dirty="0" smtClean="0">
                <a:solidFill>
                  <a:srgbClr val="009999"/>
                </a:solidFill>
              </a:rPr>
              <a:t>TERMS TO KNOW:</a:t>
            </a:r>
          </a:p>
          <a:p>
            <a:r>
              <a:rPr lang="en-US" sz="2400" dirty="0" smtClean="0">
                <a:solidFill>
                  <a:srgbClr val="009999"/>
                </a:solidFill>
              </a:rPr>
              <a:t>Internal cost</a:t>
            </a:r>
          </a:p>
          <a:p>
            <a:r>
              <a:rPr lang="en-US" sz="2400" dirty="0" smtClean="0">
                <a:solidFill>
                  <a:srgbClr val="009999"/>
                </a:solidFill>
              </a:rPr>
              <a:t>External cost</a:t>
            </a:r>
          </a:p>
          <a:p>
            <a:r>
              <a:rPr lang="en-US" sz="2400" dirty="0" smtClean="0">
                <a:solidFill>
                  <a:srgbClr val="009999"/>
                </a:solidFill>
              </a:rPr>
              <a:t>Triple-bottom line</a:t>
            </a:r>
          </a:p>
          <a:p>
            <a:r>
              <a:rPr lang="en-US" sz="2400" dirty="0" smtClean="0">
                <a:solidFill>
                  <a:srgbClr val="009999"/>
                </a:solidFill>
              </a:rPr>
              <a:t>True cost</a:t>
            </a:r>
          </a:p>
        </p:txBody>
      </p:sp>
      <p:sp>
        <p:nvSpPr>
          <p:cNvPr id="2" name="TextBox 1"/>
          <p:cNvSpPr txBox="1"/>
          <p:nvPr/>
        </p:nvSpPr>
        <p:spPr>
          <a:xfrm>
            <a:off x="159326" y="1308080"/>
            <a:ext cx="2279074" cy="3416320"/>
          </a:xfrm>
          <a:prstGeom prst="rect">
            <a:avLst/>
          </a:prstGeom>
          <a:noFill/>
        </p:spPr>
        <p:txBody>
          <a:bodyPr wrap="square" rtlCol="0">
            <a:spAutoFit/>
          </a:bodyPr>
          <a:lstStyle/>
          <a:p>
            <a:r>
              <a:rPr lang="en-US" dirty="0" smtClean="0"/>
              <a:t>Mainstream economics does not account for all potential costs—costs associated with environmental stress during resource extraction, clean-up costs for waste from production, healthcare costs from toxic exposure, etc</a:t>
            </a:r>
            <a:endParaRPr lang="en-US" dirty="0"/>
          </a:p>
        </p:txBody>
      </p:sp>
    </p:spTree>
    <p:extLst>
      <p:ext uri="{BB962C8B-B14F-4D97-AF65-F5344CB8AC3E}">
        <p14:creationId xmlns:p14="http://schemas.microsoft.com/office/powerpoint/2010/main" val="1770907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591"/>
          <a:stretch/>
        </p:blipFill>
        <p:spPr bwMode="auto">
          <a:xfrm>
            <a:off x="2514600" y="1489142"/>
            <a:ext cx="6400800" cy="445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Mainstream economics supports some actions that are not sustainable</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8800" dirty="0">
              <a:solidFill>
                <a:srgbClr val="009999"/>
              </a:solidFill>
              <a:latin typeface="Arial Narrow" pitchFamily="34" charset="0"/>
              <a:cs typeface="Khmer UI" pitchFamily="34" charset="0"/>
            </a:endParaRPr>
          </a:p>
        </p:txBody>
      </p:sp>
      <p:cxnSp>
        <p:nvCxnSpPr>
          <p:cNvPr id="10" name="Straight Connector 9"/>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9327" y="4690408"/>
            <a:ext cx="2590800" cy="1938992"/>
          </a:xfrm>
          <a:prstGeom prst="rect">
            <a:avLst/>
          </a:prstGeom>
          <a:solidFill>
            <a:srgbClr val="CCCCFF">
              <a:alpha val="14902"/>
            </a:srgbClr>
          </a:solidFill>
          <a:ln>
            <a:solidFill>
              <a:srgbClr val="009999"/>
            </a:solidFill>
          </a:ln>
        </p:spPr>
        <p:txBody>
          <a:bodyPr wrap="square" rtlCol="0">
            <a:spAutoFit/>
          </a:bodyPr>
          <a:lstStyle/>
          <a:p>
            <a:r>
              <a:rPr lang="en-US" sz="2400" u="sng" dirty="0" smtClean="0">
                <a:solidFill>
                  <a:srgbClr val="009999"/>
                </a:solidFill>
              </a:rPr>
              <a:t>TERMS TO KNOW:</a:t>
            </a:r>
          </a:p>
          <a:p>
            <a:r>
              <a:rPr lang="en-US" sz="2400" dirty="0" smtClean="0">
                <a:solidFill>
                  <a:srgbClr val="009999"/>
                </a:solidFill>
              </a:rPr>
              <a:t>Internal cost</a:t>
            </a:r>
          </a:p>
          <a:p>
            <a:r>
              <a:rPr lang="en-US" sz="2400" dirty="0" smtClean="0">
                <a:solidFill>
                  <a:srgbClr val="009999"/>
                </a:solidFill>
              </a:rPr>
              <a:t>External cost</a:t>
            </a:r>
          </a:p>
          <a:p>
            <a:r>
              <a:rPr lang="en-US" sz="2400" dirty="0" smtClean="0">
                <a:solidFill>
                  <a:srgbClr val="009999"/>
                </a:solidFill>
              </a:rPr>
              <a:t>Triple-bottom line</a:t>
            </a:r>
          </a:p>
          <a:p>
            <a:r>
              <a:rPr lang="en-US" sz="2400" dirty="0" smtClean="0">
                <a:solidFill>
                  <a:srgbClr val="009999"/>
                </a:solidFill>
              </a:rPr>
              <a:t>True cost</a:t>
            </a:r>
          </a:p>
        </p:txBody>
      </p:sp>
      <p:sp>
        <p:nvSpPr>
          <p:cNvPr id="14" name="TextBox 13"/>
          <p:cNvSpPr txBox="1"/>
          <p:nvPr/>
        </p:nvSpPr>
        <p:spPr>
          <a:xfrm>
            <a:off x="159326" y="1308080"/>
            <a:ext cx="2279074" cy="3416320"/>
          </a:xfrm>
          <a:prstGeom prst="rect">
            <a:avLst/>
          </a:prstGeom>
          <a:noFill/>
        </p:spPr>
        <p:txBody>
          <a:bodyPr wrap="square" rtlCol="0">
            <a:spAutoFit/>
          </a:bodyPr>
          <a:lstStyle/>
          <a:p>
            <a:r>
              <a:rPr lang="en-US" dirty="0" smtClean="0"/>
              <a:t>Mainstream economics does not account for all potential costs – Costs associated with environmental stress during resource extraction, clean-up costs for waste from production, healthcare costs from toxic exposure, etc.</a:t>
            </a:r>
            <a:endParaRPr lang="en-US" dirty="0"/>
          </a:p>
        </p:txBody>
      </p:sp>
      <p:pic>
        <p:nvPicPr>
          <p:cNvPr id="11"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350" r="65517" b="43001"/>
          <a:stretch/>
        </p:blipFill>
        <p:spPr bwMode="auto">
          <a:xfrm>
            <a:off x="1981200" y="2089240"/>
            <a:ext cx="3048000" cy="23555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95600" y="6216134"/>
            <a:ext cx="6037230" cy="400110"/>
          </a:xfrm>
          <a:prstGeom prst="rect">
            <a:avLst/>
          </a:prstGeom>
          <a:noFill/>
        </p:spPr>
        <p:txBody>
          <a:bodyPr wrap="none" rtlCol="0">
            <a:spAutoFit/>
          </a:bodyPr>
          <a:lstStyle/>
          <a:p>
            <a:r>
              <a:rPr lang="en-US" sz="2000" b="1" i="1" dirty="0" smtClean="0">
                <a:solidFill>
                  <a:schemeClr val="accent5">
                    <a:lumMod val="50000"/>
                  </a:schemeClr>
                </a:solidFill>
              </a:rPr>
              <a:t>Internal costs are included when the product is priced.</a:t>
            </a:r>
            <a:r>
              <a:rPr lang="en-US" sz="2000" b="1" i="1" dirty="0">
                <a:solidFill>
                  <a:schemeClr val="accent5">
                    <a:lumMod val="50000"/>
                  </a:schemeClr>
                </a:solidFill>
              </a:rPr>
              <a:t> </a:t>
            </a:r>
          </a:p>
        </p:txBody>
      </p:sp>
    </p:spTree>
    <p:extLst>
      <p:ext uri="{BB962C8B-B14F-4D97-AF65-F5344CB8AC3E}">
        <p14:creationId xmlns:p14="http://schemas.microsoft.com/office/powerpoint/2010/main" val="619630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591"/>
          <a:stretch/>
        </p:blipFill>
        <p:spPr bwMode="auto">
          <a:xfrm>
            <a:off x="2514600" y="1489142"/>
            <a:ext cx="6400800" cy="445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Mainstream economics supports some actions that are not sustainable</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8800" dirty="0">
              <a:solidFill>
                <a:srgbClr val="009999"/>
              </a:solidFill>
              <a:latin typeface="Arial Narrow" pitchFamily="34" charset="0"/>
              <a:cs typeface="Khmer UI" pitchFamily="34" charset="0"/>
            </a:endParaRPr>
          </a:p>
        </p:txBody>
      </p:sp>
      <p:cxnSp>
        <p:nvCxnSpPr>
          <p:cNvPr id="10" name="Straight Connector 9"/>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684" t="20350" r="1723" b="42261"/>
          <a:stretch/>
        </p:blipFill>
        <p:spPr bwMode="auto">
          <a:xfrm>
            <a:off x="3218213" y="1940371"/>
            <a:ext cx="5620988" cy="24030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06190" y="5105934"/>
            <a:ext cx="2590800" cy="1938992"/>
          </a:xfrm>
          <a:prstGeom prst="rect">
            <a:avLst/>
          </a:prstGeom>
          <a:solidFill>
            <a:srgbClr val="CCCCFF">
              <a:alpha val="14902"/>
            </a:srgbClr>
          </a:solidFill>
          <a:ln>
            <a:solidFill>
              <a:srgbClr val="009999"/>
            </a:solidFill>
          </a:ln>
        </p:spPr>
        <p:txBody>
          <a:bodyPr wrap="square" rtlCol="0">
            <a:spAutoFit/>
          </a:bodyPr>
          <a:lstStyle/>
          <a:p>
            <a:r>
              <a:rPr lang="en-US" sz="2400" u="sng" dirty="0" smtClean="0">
                <a:solidFill>
                  <a:srgbClr val="009999"/>
                </a:solidFill>
              </a:rPr>
              <a:t>TERMS TO KNOW:</a:t>
            </a:r>
          </a:p>
          <a:p>
            <a:r>
              <a:rPr lang="en-US" sz="2400" dirty="0" smtClean="0">
                <a:solidFill>
                  <a:srgbClr val="009999"/>
                </a:solidFill>
              </a:rPr>
              <a:t>Internal cost</a:t>
            </a:r>
          </a:p>
          <a:p>
            <a:r>
              <a:rPr lang="en-US" sz="2400" dirty="0" smtClean="0">
                <a:solidFill>
                  <a:srgbClr val="009999"/>
                </a:solidFill>
              </a:rPr>
              <a:t>External cost</a:t>
            </a:r>
          </a:p>
          <a:p>
            <a:r>
              <a:rPr lang="en-US" sz="2400" dirty="0" smtClean="0">
                <a:solidFill>
                  <a:srgbClr val="009999"/>
                </a:solidFill>
              </a:rPr>
              <a:t>Triple-bottom line</a:t>
            </a:r>
          </a:p>
          <a:p>
            <a:r>
              <a:rPr lang="en-US" sz="2400" dirty="0" smtClean="0">
                <a:solidFill>
                  <a:srgbClr val="009999"/>
                </a:solidFill>
              </a:rPr>
              <a:t>True cost</a:t>
            </a:r>
          </a:p>
        </p:txBody>
      </p:sp>
      <p:sp>
        <p:nvSpPr>
          <p:cNvPr id="14" name="TextBox 13"/>
          <p:cNvSpPr txBox="1"/>
          <p:nvPr/>
        </p:nvSpPr>
        <p:spPr>
          <a:xfrm>
            <a:off x="362053" y="803668"/>
            <a:ext cx="2279074" cy="4401205"/>
          </a:xfrm>
          <a:prstGeom prst="rect">
            <a:avLst/>
          </a:prstGeom>
          <a:noFill/>
        </p:spPr>
        <p:txBody>
          <a:bodyPr wrap="square" rtlCol="0">
            <a:spAutoFit/>
          </a:bodyPr>
          <a:lstStyle/>
          <a:p>
            <a:r>
              <a:rPr lang="en-US" sz="2000" b="1" dirty="0" smtClean="0"/>
              <a:t>Mainstream economics does not account for all potential costs—costs associated with environmental stress during resource extraction, clean-up costs for waste from production, healthcare costs from toxic exposure, etc.</a:t>
            </a:r>
            <a:endParaRPr lang="en-US" sz="2000" b="1" dirty="0"/>
          </a:p>
        </p:txBody>
      </p:sp>
      <p:sp>
        <p:nvSpPr>
          <p:cNvPr id="15" name="TextBox 14"/>
          <p:cNvSpPr txBox="1"/>
          <p:nvPr/>
        </p:nvSpPr>
        <p:spPr>
          <a:xfrm>
            <a:off x="2895601" y="5943600"/>
            <a:ext cx="5943600" cy="707886"/>
          </a:xfrm>
          <a:prstGeom prst="rect">
            <a:avLst/>
          </a:prstGeom>
          <a:noFill/>
        </p:spPr>
        <p:txBody>
          <a:bodyPr wrap="square" rtlCol="0">
            <a:spAutoFit/>
          </a:bodyPr>
          <a:lstStyle/>
          <a:p>
            <a:r>
              <a:rPr lang="en-US" sz="2000" b="1" i="1" dirty="0" smtClean="0">
                <a:solidFill>
                  <a:schemeClr val="accent5">
                    <a:lumMod val="50000"/>
                  </a:schemeClr>
                </a:solidFill>
              </a:rPr>
              <a:t>External costs are paid by the public at large from degraded health, ecosystems, or opportunities.</a:t>
            </a:r>
            <a:endParaRPr lang="en-US" sz="2000" b="1" i="1" dirty="0">
              <a:solidFill>
                <a:schemeClr val="accent5">
                  <a:lumMod val="50000"/>
                </a:schemeClr>
              </a:solidFill>
            </a:endParaRPr>
          </a:p>
        </p:txBody>
      </p:sp>
    </p:spTree>
    <p:extLst>
      <p:ext uri="{BB962C8B-B14F-4D97-AF65-F5344CB8AC3E}">
        <p14:creationId xmlns:p14="http://schemas.microsoft.com/office/powerpoint/2010/main" val="2395567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b="7344"/>
          <a:stretch/>
        </p:blipFill>
        <p:spPr bwMode="auto">
          <a:xfrm>
            <a:off x="127661" y="1388423"/>
            <a:ext cx="5739739" cy="5240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Mainstream economics supports some actions that are not sustainable</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8800" dirty="0">
              <a:solidFill>
                <a:srgbClr val="009999"/>
              </a:solidFill>
              <a:latin typeface="Arial Narrow" pitchFamily="34" charset="0"/>
              <a:cs typeface="Khmer UI" pitchFamily="34" charset="0"/>
            </a:endParaRPr>
          </a:p>
        </p:txBody>
      </p:sp>
      <p:cxnSp>
        <p:nvCxnSpPr>
          <p:cNvPr id="10" name="Straight Connector 9"/>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915025" y="1357193"/>
            <a:ext cx="2971800" cy="5632311"/>
          </a:xfrm>
          <a:prstGeom prst="rect">
            <a:avLst/>
          </a:prstGeom>
          <a:noFill/>
        </p:spPr>
        <p:txBody>
          <a:bodyPr wrap="square" rtlCol="0">
            <a:spAutoFit/>
          </a:bodyPr>
          <a:lstStyle/>
          <a:p>
            <a:r>
              <a:rPr lang="en-US" sz="2400" b="1" dirty="0" smtClean="0"/>
              <a:t>Linear production models assume that natural and human resources are infinite.  We can either always get more or substitute for something else.</a:t>
            </a:r>
          </a:p>
          <a:p>
            <a:endParaRPr lang="en-US" sz="2400" b="1" dirty="0" smtClean="0"/>
          </a:p>
          <a:p>
            <a:r>
              <a:rPr lang="en-US" sz="2400" b="1" dirty="0" smtClean="0"/>
              <a:t>Closed-loop systems consider the life of a product, including its disposal throughout the production process.</a:t>
            </a:r>
            <a:endParaRPr lang="en-US" sz="2400" b="1" dirty="0"/>
          </a:p>
        </p:txBody>
      </p:sp>
      <p:sp>
        <p:nvSpPr>
          <p:cNvPr id="3" name="Rectangle 2"/>
          <p:cNvSpPr/>
          <p:nvPr/>
        </p:nvSpPr>
        <p:spPr>
          <a:xfrm>
            <a:off x="4419600" y="5867400"/>
            <a:ext cx="1676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6019800"/>
            <a:ext cx="990600" cy="561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799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b="7344"/>
          <a:stretch/>
        </p:blipFill>
        <p:spPr bwMode="auto">
          <a:xfrm>
            <a:off x="127661" y="1388423"/>
            <a:ext cx="5968339" cy="5240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Mainstream economics supports some actions that are not sustainable</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8800" dirty="0">
              <a:solidFill>
                <a:srgbClr val="009999"/>
              </a:solidFill>
              <a:latin typeface="Arial Narrow" pitchFamily="34" charset="0"/>
              <a:cs typeface="Khmer UI" pitchFamily="34" charset="0"/>
            </a:endParaRPr>
          </a:p>
        </p:txBody>
      </p:sp>
      <p:cxnSp>
        <p:nvCxnSpPr>
          <p:cNvPr id="10" name="Straight Connector 9"/>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b="15530"/>
          <a:stretch/>
        </p:blipFill>
        <p:spPr bwMode="auto">
          <a:xfrm>
            <a:off x="212766" y="1676400"/>
            <a:ext cx="8610600" cy="28465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513876" y="4237357"/>
            <a:ext cx="3273631" cy="2677656"/>
          </a:xfrm>
          <a:prstGeom prst="rect">
            <a:avLst/>
          </a:prstGeom>
          <a:noFill/>
        </p:spPr>
        <p:txBody>
          <a:bodyPr wrap="square" rtlCol="0">
            <a:spAutoFit/>
          </a:bodyPr>
          <a:lstStyle/>
          <a:p>
            <a:pPr algn="r"/>
            <a:r>
              <a:rPr lang="en-US" sz="2400" b="1" dirty="0" smtClean="0"/>
              <a:t>Linear production models assume that natural and human resources are infinite.  We can either always get more or substitute for something else.</a:t>
            </a:r>
          </a:p>
        </p:txBody>
      </p:sp>
    </p:spTree>
    <p:extLst>
      <p:ext uri="{BB962C8B-B14F-4D97-AF65-F5344CB8AC3E}">
        <p14:creationId xmlns:p14="http://schemas.microsoft.com/office/powerpoint/2010/main" val="3680012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b="7344"/>
          <a:stretch/>
        </p:blipFill>
        <p:spPr bwMode="auto">
          <a:xfrm>
            <a:off x="127661" y="1388423"/>
            <a:ext cx="6044540" cy="5240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Mainstream economics supports some actions that are not sustainable</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8800" dirty="0">
              <a:solidFill>
                <a:srgbClr val="009999"/>
              </a:solidFill>
              <a:latin typeface="Arial Narrow" pitchFamily="34" charset="0"/>
              <a:cs typeface="Khmer UI" pitchFamily="34" charset="0"/>
            </a:endParaRPr>
          </a:p>
        </p:txBody>
      </p:sp>
      <p:cxnSp>
        <p:nvCxnSpPr>
          <p:cNvPr id="10" name="Straight Connector 9"/>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t="6287" b="9593"/>
          <a:stretch/>
        </p:blipFill>
        <p:spPr bwMode="auto">
          <a:xfrm>
            <a:off x="190500" y="2557428"/>
            <a:ext cx="8610600" cy="40459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noChangeArrowheads="1"/>
          </p:cNvPicPr>
          <p:nvPr/>
        </p:nvPicPr>
        <p:blipFill rotWithShape="1">
          <a:blip r:embed="rId4">
            <a:extLst>
              <a:ext uri="{28A0092B-C50C-407E-A947-70E740481C1C}">
                <a14:useLocalDpi xmlns:a14="http://schemas.microsoft.com/office/drawing/2010/main" val="0"/>
              </a:ext>
            </a:extLst>
          </a:blip>
          <a:srcRect l="33669" t="1" r="30611" b="94006"/>
          <a:stretch/>
        </p:blipFill>
        <p:spPr bwMode="auto">
          <a:xfrm>
            <a:off x="157844" y="2302547"/>
            <a:ext cx="3075709" cy="288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noChangeArrowheads="1"/>
          </p:cNvPicPr>
          <p:nvPr/>
        </p:nvPicPr>
        <p:blipFill rotWithShape="1">
          <a:blip r:embed="rId4">
            <a:extLst>
              <a:ext uri="{28A0092B-C50C-407E-A947-70E740481C1C}">
                <a14:useLocalDpi xmlns:a14="http://schemas.microsoft.com/office/drawing/2010/main" val="0"/>
              </a:ext>
            </a:extLst>
          </a:blip>
          <a:srcRect t="84508" r="91708" b="9593"/>
          <a:stretch/>
        </p:blipFill>
        <p:spPr bwMode="auto">
          <a:xfrm>
            <a:off x="3047999" y="2286000"/>
            <a:ext cx="5753101"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953000" y="1414429"/>
            <a:ext cx="3429000" cy="2677656"/>
          </a:xfrm>
          <a:prstGeom prst="rect">
            <a:avLst/>
          </a:prstGeom>
          <a:noFill/>
        </p:spPr>
        <p:txBody>
          <a:bodyPr wrap="square" rtlCol="0">
            <a:spAutoFit/>
          </a:bodyPr>
          <a:lstStyle/>
          <a:p>
            <a:pPr algn="r"/>
            <a:r>
              <a:rPr lang="en-US" sz="2800" b="1" dirty="0" smtClean="0"/>
              <a:t>Closed-loop systems consider the life of a product, including its disposal throughout the production process</a:t>
            </a:r>
            <a:r>
              <a:rPr lang="en-US" sz="2400" dirty="0" smtClean="0">
                <a:solidFill>
                  <a:schemeClr val="accent5">
                    <a:lumMod val="50000"/>
                  </a:schemeClr>
                </a:solidFill>
              </a:rPr>
              <a:t>.</a:t>
            </a:r>
            <a:endParaRPr lang="en-US" sz="2400" dirty="0">
              <a:solidFill>
                <a:schemeClr val="accent5">
                  <a:lumMod val="50000"/>
                </a:schemeClr>
              </a:solidFill>
            </a:endParaRPr>
          </a:p>
        </p:txBody>
      </p:sp>
    </p:spTree>
    <p:extLst>
      <p:ext uri="{BB962C8B-B14F-4D97-AF65-F5344CB8AC3E}">
        <p14:creationId xmlns:p14="http://schemas.microsoft.com/office/powerpoint/2010/main" val="28844703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Businesses can learn a great deal about how to be sustainable from nature</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8800" dirty="0">
              <a:solidFill>
                <a:srgbClr val="009999"/>
              </a:solidFill>
              <a:latin typeface="Arial Narrow" pitchFamily="34" charset="0"/>
              <a:cs typeface="Khmer UI" pitchFamily="34" charset="0"/>
            </a:endParaRPr>
          </a:p>
        </p:txBody>
      </p:sp>
      <p:cxnSp>
        <p:nvCxnSpPr>
          <p:cNvPr id="10" name="Straight Connector 9"/>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3"/>
          <p:cNvPicPr>
            <a:picLocks noChangeAspect="1" noChangeArrowheads="1"/>
          </p:cNvPicPr>
          <p:nvPr/>
        </p:nvPicPr>
        <p:blipFill rotWithShape="1">
          <a:blip r:embed="rId3">
            <a:extLst>
              <a:ext uri="{28A0092B-C50C-407E-A947-70E740481C1C}">
                <a14:useLocalDpi xmlns:a14="http://schemas.microsoft.com/office/drawing/2010/main" val="0"/>
              </a:ext>
            </a:extLst>
          </a:blip>
          <a:srcRect b="6523"/>
          <a:stretch/>
        </p:blipFill>
        <p:spPr bwMode="auto">
          <a:xfrm>
            <a:off x="99237" y="1371600"/>
            <a:ext cx="5451156"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50393" y="1423405"/>
            <a:ext cx="3288807" cy="4832092"/>
          </a:xfrm>
          <a:prstGeom prst="rect">
            <a:avLst/>
          </a:prstGeom>
          <a:noFill/>
        </p:spPr>
        <p:txBody>
          <a:bodyPr wrap="square" rtlCol="0">
            <a:spAutoFit/>
          </a:bodyPr>
          <a:lstStyle/>
          <a:p>
            <a:pPr algn="r"/>
            <a:r>
              <a:rPr lang="en-US" sz="2800" i="1" dirty="0" smtClean="0"/>
              <a:t>A service economy that focuses on providing the consumer the service desired, rather than product, decreases resource drain and lessens waste while still potentially providing a profit for the seller</a:t>
            </a:r>
            <a:r>
              <a:rPr lang="en-US" i="1" dirty="0" smtClean="0">
                <a:solidFill>
                  <a:schemeClr val="accent5">
                    <a:lumMod val="50000"/>
                  </a:schemeClr>
                </a:solidFill>
              </a:rPr>
              <a:t>.</a:t>
            </a:r>
            <a:endParaRPr lang="en-US" i="1" dirty="0">
              <a:solidFill>
                <a:schemeClr val="accent5">
                  <a:lumMod val="50000"/>
                </a:schemeClr>
              </a:solidFill>
            </a:endParaRPr>
          </a:p>
        </p:txBody>
      </p:sp>
    </p:spTree>
    <p:extLst>
      <p:ext uri="{BB962C8B-B14F-4D97-AF65-F5344CB8AC3E}">
        <p14:creationId xmlns:p14="http://schemas.microsoft.com/office/powerpoint/2010/main" val="2008671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152400"/>
            <a:ext cx="7924800" cy="9144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dirty="0">
                <a:solidFill>
                  <a:srgbClr val="009999"/>
                </a:solidFill>
                <a:effectLst>
                  <a:outerShdw blurRad="38100" dist="38100" dir="2700000" algn="tl">
                    <a:srgbClr val="000000">
                      <a:alpha val="43137"/>
                    </a:srgbClr>
                  </a:outerShdw>
                </a:effectLst>
                <a:latin typeface="Arial Narrow" pitchFamily="34" charset="0"/>
                <a:cs typeface="Khmer UI" pitchFamily="34" charset="0"/>
              </a:rPr>
              <a:t>WALL TO WALL, CRADLE TO CRADLE </a:t>
            </a:r>
            <a:endParaRPr lang="en-US" sz="6600" dirty="0" smtClean="0">
              <a:solidFill>
                <a:srgbClr val="009999"/>
              </a:solidFill>
              <a:effectLst>
                <a:outerShdw blurRad="38100" dist="38100" dir="2700000" algn="tl">
                  <a:srgbClr val="000000">
                    <a:alpha val="43137"/>
                  </a:srgbClr>
                </a:outerShdw>
              </a:effectLst>
              <a:latin typeface="Arial Narrow" pitchFamily="34" charset="0"/>
              <a:cs typeface="Khmer UI" pitchFamily="34" charset="0"/>
            </a:endParaRPr>
          </a:p>
          <a:p>
            <a:pPr algn="l"/>
            <a:r>
              <a:rPr lang="en-US" sz="3600" dirty="0">
                <a:solidFill>
                  <a:srgbClr val="009999"/>
                </a:solidFill>
              </a:rPr>
              <a:t>A leading carpet company takes a chance on going green</a:t>
            </a:r>
            <a:endParaRPr lang="en-US" sz="34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rgbClr val="009999"/>
              </a:solidFill>
              <a:latin typeface="Arial Narrow" pitchFamily="34" charset="0"/>
              <a:cs typeface="Khmer UI" pitchFamily="34" charset="0"/>
            </a:endParaRPr>
          </a:p>
        </p:txBody>
      </p:sp>
      <p:cxnSp>
        <p:nvCxnSpPr>
          <p:cNvPr id="7" name="Straight Connector 6"/>
          <p:cNvCxnSpPr/>
          <p:nvPr/>
        </p:nvCxnSpPr>
        <p:spPr>
          <a:xfrm>
            <a:off x="152400" y="1295400"/>
            <a:ext cx="868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56812" t="3300" r="20639" b="88557"/>
          <a:stretch/>
        </p:blipFill>
        <p:spPr bwMode="auto">
          <a:xfrm>
            <a:off x="152399" y="1371601"/>
            <a:ext cx="4835237" cy="538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517" t="1404" r="39549" b="68653"/>
          <a:stretch/>
        </p:blipFill>
        <p:spPr bwMode="auto">
          <a:xfrm>
            <a:off x="1828800" y="1450951"/>
            <a:ext cx="2151320" cy="1673249"/>
          </a:xfrm>
          <a:prstGeom prst="rect">
            <a:avLst/>
          </a:prstGeom>
          <a:ln w="9525">
            <a:solidFill>
              <a:schemeClr val="accent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970" t="11205" r="1561" b="52702"/>
          <a:stretch/>
        </p:blipFill>
        <p:spPr bwMode="auto">
          <a:xfrm>
            <a:off x="2591685" y="2545316"/>
            <a:ext cx="2209092" cy="1586317"/>
          </a:xfrm>
          <a:prstGeom prst="rect">
            <a:avLst/>
          </a:prstGeom>
          <a:ln w="9525">
            <a:solidFill>
              <a:schemeClr val="accent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39" t="39194" r="84916" b="33269"/>
          <a:stretch/>
        </p:blipFill>
        <p:spPr bwMode="auto">
          <a:xfrm>
            <a:off x="175438" y="1767958"/>
            <a:ext cx="1577161" cy="2181601"/>
          </a:xfrm>
          <a:prstGeom prst="rect">
            <a:avLst/>
          </a:prstGeom>
          <a:ln w="9525">
            <a:solidFill>
              <a:schemeClr val="accent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0128" t="44495" r="6507" b="28195"/>
          <a:stretch/>
        </p:blipFill>
        <p:spPr bwMode="auto">
          <a:xfrm>
            <a:off x="685800" y="3949559"/>
            <a:ext cx="2672317" cy="1587119"/>
          </a:xfrm>
          <a:prstGeom prst="rect">
            <a:avLst/>
          </a:prstGeom>
          <a:ln w="9525">
            <a:solidFill>
              <a:schemeClr val="accent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405" t="51893" r="43946" b="10504"/>
          <a:stretch/>
        </p:blipFill>
        <p:spPr bwMode="auto">
          <a:xfrm>
            <a:off x="2514600" y="4823637"/>
            <a:ext cx="2057400" cy="1831512"/>
          </a:xfrm>
          <a:prstGeom prst="rect">
            <a:avLst/>
          </a:prstGeom>
          <a:ln w="9525">
            <a:solidFill>
              <a:schemeClr val="accent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6" name="TextBox 15"/>
          <p:cNvSpPr txBox="1"/>
          <p:nvPr/>
        </p:nvSpPr>
        <p:spPr>
          <a:xfrm>
            <a:off x="5105400" y="1447800"/>
            <a:ext cx="3886200" cy="4832092"/>
          </a:xfrm>
          <a:prstGeom prst="rect">
            <a:avLst/>
          </a:prstGeom>
          <a:solidFill>
            <a:srgbClr val="CCCCFF">
              <a:alpha val="10196"/>
            </a:srgbClr>
          </a:solidFill>
          <a:ln>
            <a:solidFill>
              <a:srgbClr val="009999"/>
            </a:solidFill>
          </a:ln>
        </p:spPr>
        <p:txBody>
          <a:bodyPr wrap="square" rtlCol="0">
            <a:spAutoFit/>
          </a:bodyPr>
          <a:lstStyle/>
          <a:p>
            <a:r>
              <a:rPr lang="en-US" sz="2400" b="1" dirty="0" smtClean="0"/>
              <a:t>At the end of this unit you will know:</a:t>
            </a:r>
          </a:p>
          <a:p>
            <a:pPr marL="342900" indent="-342900">
              <a:buFont typeface="Arial"/>
              <a:buChar char="•"/>
            </a:pPr>
            <a:r>
              <a:rPr lang="en-US" sz="2000" b="1" dirty="0" smtClean="0"/>
              <a:t>How the ecological footprint relates to the use of natural capital and interest</a:t>
            </a:r>
          </a:p>
          <a:p>
            <a:pPr marL="171450" indent="-171450">
              <a:buFont typeface="Arial"/>
              <a:buChar char="•"/>
            </a:pPr>
            <a:endParaRPr lang="en-US" sz="2000" b="1" dirty="0" smtClean="0"/>
          </a:p>
          <a:p>
            <a:pPr marL="342900" indent="-342900">
              <a:buFont typeface="Arial"/>
              <a:buChar char="•"/>
            </a:pPr>
            <a:r>
              <a:rPr lang="en-US" sz="2000" b="1" dirty="0" smtClean="0"/>
              <a:t>How we can use factors influencing our actions to reduce environmental impact</a:t>
            </a:r>
          </a:p>
          <a:p>
            <a:pPr marL="171450" indent="-171450">
              <a:buFont typeface="Arial"/>
              <a:buChar char="•"/>
            </a:pPr>
            <a:endParaRPr lang="en-US" sz="2000" b="1" dirty="0" smtClean="0"/>
          </a:p>
          <a:p>
            <a:pPr marL="342900" indent="-342900">
              <a:buFont typeface="Arial"/>
              <a:buChar char="•"/>
            </a:pPr>
            <a:r>
              <a:rPr lang="en-US" sz="2000" b="1" dirty="0" smtClean="0"/>
              <a:t>Differences between costs and benefits of conventional economics and environmentally based economics.</a:t>
            </a:r>
          </a:p>
        </p:txBody>
      </p:sp>
      <p:sp>
        <p:nvSpPr>
          <p:cNvPr id="12" name="TextBox 11"/>
          <p:cNvSpPr txBox="1"/>
          <p:nvPr/>
        </p:nvSpPr>
        <p:spPr>
          <a:xfrm>
            <a:off x="122711" y="5536678"/>
            <a:ext cx="2133600" cy="1200329"/>
          </a:xfrm>
          <a:prstGeom prst="rect">
            <a:avLst/>
          </a:prstGeom>
          <a:noFill/>
        </p:spPr>
        <p:txBody>
          <a:bodyPr wrap="square" rtlCol="0">
            <a:spAutoFit/>
          </a:bodyPr>
          <a:lstStyle/>
          <a:p>
            <a:r>
              <a:rPr lang="en-US" sz="3600" dirty="0" smtClean="0">
                <a:solidFill>
                  <a:srgbClr val="009999"/>
                </a:solidFill>
                <a:latin typeface="Arial Narrow" pitchFamily="34" charset="0"/>
              </a:rPr>
              <a:t>Learning Outcomes</a:t>
            </a:r>
            <a:endParaRPr lang="en-US" sz="3600" dirty="0">
              <a:solidFill>
                <a:srgbClr val="009999"/>
              </a:solidFill>
              <a:latin typeface="Arial Narrow" pitchFamily="34" charset="0"/>
            </a:endParaRPr>
          </a:p>
        </p:txBody>
      </p:sp>
    </p:spTree>
    <p:extLst>
      <p:ext uri="{BB962C8B-B14F-4D97-AF65-F5344CB8AC3E}">
        <p14:creationId xmlns:p14="http://schemas.microsoft.com/office/powerpoint/2010/main" val="40960015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Businesses can learn a great deal about how to be sustainable from nature</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8800" dirty="0">
              <a:solidFill>
                <a:srgbClr val="009999"/>
              </a:solidFill>
              <a:latin typeface="Arial Narrow" pitchFamily="34" charset="0"/>
              <a:cs typeface="Khmer UI" pitchFamily="34" charset="0"/>
            </a:endParaRPr>
          </a:p>
        </p:txBody>
      </p:sp>
      <p:cxnSp>
        <p:nvCxnSpPr>
          <p:cNvPr id="10" name="Straight Connector 9"/>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3"/>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r="5095" b="6523"/>
          <a:stretch/>
        </p:blipFill>
        <p:spPr bwMode="auto">
          <a:xfrm>
            <a:off x="99237" y="1371600"/>
            <a:ext cx="5173407"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4"/>
          <p:cNvPicPr>
            <a:picLocks noChangeAspect="1" noChangeArrowheads="1"/>
          </p:cNvPicPr>
          <p:nvPr/>
        </p:nvPicPr>
        <p:blipFill rotWithShape="1">
          <a:blip r:embed="rId4">
            <a:extLst>
              <a:ext uri="{28A0092B-C50C-407E-A947-70E740481C1C}">
                <a14:useLocalDpi xmlns:a14="http://schemas.microsoft.com/office/drawing/2010/main" val="0"/>
              </a:ext>
            </a:extLst>
          </a:blip>
          <a:srcRect b="12231"/>
          <a:stretch/>
        </p:blipFill>
        <p:spPr bwMode="auto">
          <a:xfrm>
            <a:off x="304800" y="1752600"/>
            <a:ext cx="8534400" cy="33816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124200" y="4648200"/>
            <a:ext cx="5658344" cy="369332"/>
          </a:xfrm>
          <a:prstGeom prst="rect">
            <a:avLst/>
          </a:prstGeom>
          <a:noFill/>
        </p:spPr>
        <p:txBody>
          <a:bodyPr wrap="none" rtlCol="0">
            <a:spAutoFit/>
          </a:bodyPr>
          <a:lstStyle/>
          <a:p>
            <a:r>
              <a:rPr lang="en-US" b="1" dirty="0" smtClean="0">
                <a:solidFill>
                  <a:schemeClr val="accent5">
                    <a:lumMod val="50000"/>
                  </a:schemeClr>
                </a:solidFill>
              </a:rPr>
              <a:t>Linear, product-based economy – generally unsustainable</a:t>
            </a:r>
            <a:endParaRPr lang="en-US" b="1" dirty="0">
              <a:solidFill>
                <a:schemeClr val="accent5">
                  <a:lumMod val="50000"/>
                </a:schemeClr>
              </a:solidFill>
            </a:endParaRPr>
          </a:p>
        </p:txBody>
      </p:sp>
    </p:spTree>
    <p:extLst>
      <p:ext uri="{BB962C8B-B14F-4D97-AF65-F5344CB8AC3E}">
        <p14:creationId xmlns:p14="http://schemas.microsoft.com/office/powerpoint/2010/main" val="40225486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Businesses can learn a great deal about how to be sustainable from nature</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8800" dirty="0">
              <a:solidFill>
                <a:srgbClr val="009999"/>
              </a:solidFill>
              <a:latin typeface="Arial Narrow" pitchFamily="34" charset="0"/>
              <a:cs typeface="Khmer UI" pitchFamily="34" charset="0"/>
            </a:endParaRPr>
          </a:p>
        </p:txBody>
      </p:sp>
      <p:cxnSp>
        <p:nvCxnSpPr>
          <p:cNvPr id="10" name="Straight Connector 9"/>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3"/>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b="6523"/>
          <a:stretch/>
        </p:blipFill>
        <p:spPr bwMode="auto">
          <a:xfrm>
            <a:off x="99237" y="1371600"/>
            <a:ext cx="5451156"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5"/>
          <p:cNvPicPr>
            <a:picLocks noChangeAspect="1" noChangeArrowheads="1"/>
          </p:cNvPicPr>
          <p:nvPr/>
        </p:nvPicPr>
        <p:blipFill rotWithShape="1">
          <a:blip r:embed="rId4">
            <a:extLst>
              <a:ext uri="{28A0092B-C50C-407E-A947-70E740481C1C}">
                <a14:useLocalDpi xmlns:a14="http://schemas.microsoft.com/office/drawing/2010/main" val="0"/>
              </a:ext>
            </a:extLst>
          </a:blip>
          <a:srcRect b="7051"/>
          <a:stretch/>
        </p:blipFill>
        <p:spPr bwMode="auto">
          <a:xfrm>
            <a:off x="1402271" y="1524000"/>
            <a:ext cx="7436929" cy="495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402271" y="1811769"/>
            <a:ext cx="5921942" cy="369332"/>
          </a:xfrm>
          <a:prstGeom prst="rect">
            <a:avLst/>
          </a:prstGeom>
          <a:noFill/>
        </p:spPr>
        <p:txBody>
          <a:bodyPr wrap="none" rtlCol="0">
            <a:spAutoFit/>
          </a:bodyPr>
          <a:lstStyle/>
          <a:p>
            <a:r>
              <a:rPr lang="en-US" b="1" dirty="0" smtClean="0">
                <a:solidFill>
                  <a:schemeClr val="accent5">
                    <a:lumMod val="50000"/>
                  </a:schemeClr>
                </a:solidFill>
              </a:rPr>
              <a:t>Cyclical service economy – low waste and high sustainability</a:t>
            </a:r>
            <a:endParaRPr lang="en-US" b="1" dirty="0">
              <a:solidFill>
                <a:schemeClr val="accent5">
                  <a:lumMod val="50000"/>
                </a:schemeClr>
              </a:solidFill>
            </a:endParaRPr>
          </a:p>
        </p:txBody>
      </p:sp>
    </p:spTree>
    <p:extLst>
      <p:ext uri="{BB962C8B-B14F-4D97-AF65-F5344CB8AC3E}">
        <p14:creationId xmlns:p14="http://schemas.microsoft.com/office/powerpoint/2010/main" val="41398490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44" t="9830" r="2146" b="15150"/>
          <a:stretch/>
        </p:blipFill>
        <p:spPr bwMode="auto">
          <a:xfrm>
            <a:off x="152399" y="1371600"/>
            <a:ext cx="4926933"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Businesses can learn a great deal about how to be sustainable from nature</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8800" dirty="0">
              <a:solidFill>
                <a:srgbClr val="009999"/>
              </a:solidFill>
              <a:latin typeface="Arial Narrow" pitchFamily="34" charset="0"/>
              <a:cs typeface="Khmer UI" pitchFamily="34" charset="0"/>
            </a:endParaRPr>
          </a:p>
        </p:txBody>
      </p:sp>
      <p:cxnSp>
        <p:nvCxnSpPr>
          <p:cNvPr id="10" name="Straight Connector 9"/>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190565" y="1394012"/>
            <a:ext cx="3657600" cy="4154984"/>
          </a:xfrm>
          <a:prstGeom prst="rect">
            <a:avLst/>
          </a:prstGeom>
          <a:noFill/>
        </p:spPr>
        <p:txBody>
          <a:bodyPr wrap="square" rtlCol="0">
            <a:spAutoFit/>
          </a:bodyPr>
          <a:lstStyle/>
          <a:p>
            <a:pPr algn="r"/>
            <a:r>
              <a:rPr lang="en-US" sz="2000" b="1" dirty="0" smtClean="0"/>
              <a:t>Example of new ideas in business</a:t>
            </a:r>
          </a:p>
          <a:p>
            <a:pPr algn="r"/>
            <a:r>
              <a:rPr lang="en-US" sz="2800" dirty="0" smtClean="0"/>
              <a:t>A Japanese company, “U Corporation,” collects used cooking oil from over 5000 Tokyo restaurants for conversion into biodiesel to fuel city buses.</a:t>
            </a:r>
            <a:endParaRPr lang="en-US" sz="2800" dirty="0"/>
          </a:p>
        </p:txBody>
      </p:sp>
      <p:sp>
        <p:nvSpPr>
          <p:cNvPr id="3" name="TextBox 2"/>
          <p:cNvSpPr txBox="1"/>
          <p:nvPr/>
        </p:nvSpPr>
        <p:spPr>
          <a:xfrm>
            <a:off x="324148" y="5486400"/>
            <a:ext cx="4583434" cy="369332"/>
          </a:xfrm>
          <a:prstGeom prst="rect">
            <a:avLst/>
          </a:prstGeom>
          <a:noFill/>
        </p:spPr>
        <p:txBody>
          <a:bodyPr wrap="none" rtlCol="0">
            <a:spAutoFit/>
          </a:bodyPr>
          <a:lstStyle/>
          <a:p>
            <a:r>
              <a:rPr lang="en-US" i="1" dirty="0" err="1" smtClean="0">
                <a:solidFill>
                  <a:schemeClr val="accent5">
                    <a:lumMod val="50000"/>
                  </a:schemeClr>
                </a:solidFill>
              </a:rPr>
              <a:t>Yumi</a:t>
            </a:r>
            <a:r>
              <a:rPr lang="en-US" i="1" dirty="0" smtClean="0">
                <a:solidFill>
                  <a:schemeClr val="accent5">
                    <a:lumMod val="50000"/>
                  </a:schemeClr>
                </a:solidFill>
              </a:rPr>
              <a:t> </a:t>
            </a:r>
            <a:r>
              <a:rPr lang="en-US" i="1" dirty="0" err="1" smtClean="0">
                <a:solidFill>
                  <a:schemeClr val="accent5">
                    <a:lumMod val="50000"/>
                  </a:schemeClr>
                </a:solidFill>
              </a:rPr>
              <a:t>Someya</a:t>
            </a:r>
            <a:r>
              <a:rPr lang="en-US" i="1" dirty="0" smtClean="0">
                <a:solidFill>
                  <a:schemeClr val="accent5">
                    <a:lumMod val="50000"/>
                  </a:schemeClr>
                </a:solidFill>
              </a:rPr>
              <a:t> – Head of U Corporation in Tokyo</a:t>
            </a:r>
            <a:endParaRPr lang="en-US" i="1" dirty="0">
              <a:solidFill>
                <a:schemeClr val="accent5">
                  <a:lumMod val="50000"/>
                </a:schemeClr>
              </a:solidFill>
            </a:endParaRPr>
          </a:p>
        </p:txBody>
      </p:sp>
    </p:spTree>
    <p:extLst>
      <p:ext uri="{BB962C8B-B14F-4D97-AF65-F5344CB8AC3E}">
        <p14:creationId xmlns:p14="http://schemas.microsoft.com/office/powerpoint/2010/main" val="147744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There are tactics for achieving sustainability</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8800" dirty="0">
              <a:solidFill>
                <a:srgbClr val="009999"/>
              </a:solidFill>
              <a:latin typeface="Arial Narrow" pitchFamily="34" charset="0"/>
              <a:cs typeface="Khmer UI" pitchFamily="34" charset="0"/>
            </a:endParaRPr>
          </a:p>
        </p:txBody>
      </p:sp>
      <p:cxnSp>
        <p:nvCxnSpPr>
          <p:cNvPr id="10" name="Straight Connector 9"/>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3400" y="1295400"/>
            <a:ext cx="8305800" cy="5386090"/>
          </a:xfrm>
          <a:prstGeom prst="rect">
            <a:avLst/>
          </a:prstGeom>
          <a:noFill/>
        </p:spPr>
        <p:txBody>
          <a:bodyPr wrap="square" rtlCol="0">
            <a:spAutoFit/>
          </a:bodyPr>
          <a:lstStyle/>
          <a:p>
            <a:r>
              <a:rPr lang="en-US" sz="2800" b="1" u="sng" dirty="0" smtClean="0"/>
              <a:t>Moving toward sustainability can present some real challenges for businesses</a:t>
            </a:r>
            <a:r>
              <a:rPr lang="en-US" sz="2800" b="1" dirty="0" smtClean="0"/>
              <a:t>.</a:t>
            </a:r>
          </a:p>
          <a:p>
            <a:endParaRPr lang="en-US" sz="2800" b="1" dirty="0" smtClean="0"/>
          </a:p>
          <a:p>
            <a:pPr lvl="1"/>
            <a:r>
              <a:rPr lang="en-US" sz="2800" b="1" dirty="0" smtClean="0"/>
              <a:t>Upgrade costs</a:t>
            </a:r>
          </a:p>
          <a:p>
            <a:pPr lvl="1"/>
            <a:r>
              <a:rPr lang="en-US" sz="2800" b="1" dirty="0" smtClean="0"/>
              <a:t>Lack of funding for improvements</a:t>
            </a:r>
          </a:p>
          <a:p>
            <a:pPr lvl="1"/>
            <a:r>
              <a:rPr lang="en-US" sz="2800" b="1" dirty="0" smtClean="0"/>
              <a:t>Competitive disadvantage based on cost recovery</a:t>
            </a:r>
          </a:p>
          <a:p>
            <a:pPr lvl="1"/>
            <a:endParaRPr lang="en-US" sz="2800" b="1" dirty="0" smtClean="0"/>
          </a:p>
          <a:p>
            <a:r>
              <a:rPr lang="en-US" sz="2800" b="1" dirty="0" smtClean="0"/>
              <a:t>Consumers will have to put their buying power behind their environmental ideals.</a:t>
            </a:r>
          </a:p>
          <a:p>
            <a:endParaRPr lang="en-US" sz="2800" b="1" dirty="0" smtClean="0"/>
          </a:p>
          <a:p>
            <a:r>
              <a:rPr lang="en-US" sz="2800" b="1" dirty="0" smtClean="0"/>
              <a:t>Governments can shift incentive dollars to encourage sustainability.</a:t>
            </a:r>
          </a:p>
          <a:p>
            <a:endParaRPr lang="en-US" sz="800" dirty="0"/>
          </a:p>
        </p:txBody>
      </p:sp>
    </p:spTree>
    <p:extLst>
      <p:ext uri="{BB962C8B-B14F-4D97-AF65-F5344CB8AC3E}">
        <p14:creationId xmlns:p14="http://schemas.microsoft.com/office/powerpoint/2010/main" val="4287542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020" t="1538" r="1161" b="8154"/>
          <a:stretch/>
        </p:blipFill>
        <p:spPr>
          <a:xfrm>
            <a:off x="-29333" y="0"/>
            <a:ext cx="9173333" cy="68963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4952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 hold power through your money.  What you buy supports that company so choose companies that are both environmentally and socially friendly</a:t>
            </a:r>
            <a:r>
              <a:rPr lang="en-US" dirty="0" smtClean="0"/>
              <a:t>.</a:t>
            </a:r>
          </a:p>
          <a:p>
            <a:r>
              <a:rPr lang="en-US" dirty="0" err="1" smtClean="0"/>
              <a:t>Reduse</a:t>
            </a:r>
            <a:r>
              <a:rPr lang="en-US" dirty="0" smtClean="0"/>
              <a:t>, Reuse</a:t>
            </a:r>
            <a:r>
              <a:rPr lang="en-US" smtClean="0"/>
              <a:t>, Refuse!!!</a:t>
            </a:r>
            <a:endParaRPr lang="en-US" dirty="0" smtClean="0"/>
          </a:p>
          <a:p>
            <a:r>
              <a:rPr lang="en-US" dirty="0" smtClean="0"/>
              <a:t>Choose to buy fewer more expensive things.  Higher quality means it will last longer.</a:t>
            </a:r>
          </a:p>
          <a:p>
            <a:r>
              <a:rPr lang="en-US" dirty="0" smtClean="0"/>
              <a:t>Ride mass transit or sign up</a:t>
            </a:r>
          </a:p>
          <a:p>
            <a:pPr marL="0" indent="0">
              <a:buNone/>
            </a:pPr>
            <a:r>
              <a:rPr lang="en-US" dirty="0" smtClean="0"/>
              <a:t> for a car share program like </a:t>
            </a:r>
          </a:p>
          <a:p>
            <a:pPr marL="0" indent="0">
              <a:buNone/>
            </a:pPr>
            <a:r>
              <a:rPr lang="en-US" dirty="0" smtClean="0"/>
              <a:t>Zip Car.</a:t>
            </a:r>
          </a:p>
          <a:p>
            <a:endParaRPr lang="en-US" dirty="0"/>
          </a:p>
        </p:txBody>
      </p:sp>
      <p:pic>
        <p:nvPicPr>
          <p:cNvPr id="4" name="Picture 2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698"/>
          <a:stretch/>
        </p:blipFill>
        <p:spPr bwMode="auto">
          <a:xfrm>
            <a:off x="5734050" y="4724400"/>
            <a:ext cx="3371850" cy="20650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348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Homework—due tomorrow</a:t>
            </a:r>
            <a:r>
              <a:rPr lang="en-US" dirty="0"/>
              <a:t/>
            </a:r>
            <a:br>
              <a:rPr lang="en-US" dirty="0"/>
            </a:br>
            <a:endParaRPr lang="en-US" dirty="0"/>
          </a:p>
        </p:txBody>
      </p:sp>
      <p:sp>
        <p:nvSpPr>
          <p:cNvPr id="3" name="Content Placeholder 2"/>
          <p:cNvSpPr>
            <a:spLocks noGrp="1"/>
          </p:cNvSpPr>
          <p:nvPr>
            <p:ph idx="1"/>
          </p:nvPr>
        </p:nvSpPr>
        <p:spPr>
          <a:xfrm>
            <a:off x="533400" y="914400"/>
            <a:ext cx="8229600" cy="4525963"/>
          </a:xfrm>
        </p:spPr>
        <p:txBody>
          <a:bodyPr/>
          <a:lstStyle/>
          <a:p>
            <a:r>
              <a:rPr lang="en-US" dirty="0" smtClean="0"/>
              <a:t>Look up 10 environmentally conscience/sustainable businesses and complete the following table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71112036"/>
              </p:ext>
            </p:extLst>
          </p:nvPr>
        </p:nvGraphicFramePr>
        <p:xfrm>
          <a:off x="1828800" y="2362200"/>
          <a:ext cx="6096000" cy="43484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0">
                <a:tc>
                  <a:txBody>
                    <a:bodyPr/>
                    <a:lstStyle/>
                    <a:p>
                      <a:r>
                        <a:rPr lang="en-US" dirty="0" smtClean="0"/>
                        <a:t>Business</a:t>
                      </a:r>
                      <a:r>
                        <a:rPr lang="en-US" baseline="0" dirty="0" smtClean="0"/>
                        <a:t> Name </a:t>
                      </a:r>
                      <a:endParaRPr lang="en-US" dirty="0"/>
                    </a:p>
                  </a:txBody>
                  <a:tcPr/>
                </a:tc>
                <a:tc>
                  <a:txBody>
                    <a:bodyPr/>
                    <a:lstStyle/>
                    <a:p>
                      <a:r>
                        <a:rPr lang="en-US" dirty="0" smtClean="0"/>
                        <a:t>Specifically what they do to be more environmental</a:t>
                      </a:r>
                      <a:endParaRPr lang="en-US" dirty="0"/>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0006"/>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0007"/>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0008"/>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0009"/>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44311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UNDERSTANDING THE ISSUE</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900" dirty="0">
                <a:solidFill>
                  <a:srgbClr val="009999"/>
                </a:solidFill>
                <a:effectLst>
                  <a:outerShdw blurRad="38100" dist="38100" dir="2700000" algn="tl">
                    <a:srgbClr val="000000">
                      <a:alpha val="43137"/>
                    </a:srgbClr>
                  </a:outerShdw>
                </a:effectLst>
                <a:latin typeface="Arial Narrow" pitchFamily="34" charset="0"/>
                <a:cs typeface="Khmer UI" pitchFamily="34" charset="0"/>
              </a:rPr>
              <a:t>4</a:t>
            </a:r>
            <a:endParaRPr lang="en-US" sz="8800" dirty="0">
              <a:solidFill>
                <a:srgbClr val="009999"/>
              </a:solidFill>
              <a:latin typeface="Arial Narrow" pitchFamily="34" charset="0"/>
              <a:cs typeface="Khmer UI" pitchFamily="34" charset="0"/>
            </a:endParaRPr>
          </a:p>
        </p:txBody>
      </p:sp>
      <p:cxnSp>
        <p:nvCxnSpPr>
          <p:cNvPr id="9" name="Straight Connector 8"/>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43436" y="1447800"/>
            <a:ext cx="9000564" cy="4926048"/>
            <a:chOff x="143436" y="1447800"/>
            <a:chExt cx="9000564" cy="4926048"/>
          </a:xfrm>
        </p:grpSpPr>
        <p:pic>
          <p:nvPicPr>
            <p:cNvPr id="16" name="Picture 15" descr="Screen shot 2012-04-10 at 12.11.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271" y="3276600"/>
              <a:ext cx="576729" cy="3097248"/>
            </a:xfrm>
            <a:prstGeom prst="rect">
              <a:avLst/>
            </a:prstGeom>
          </p:spPr>
        </p:pic>
        <p:pic>
          <p:nvPicPr>
            <p:cNvPr id="15" name="Picture 14" descr="Screen shot 2012-04-10 at 12.10.5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4953000"/>
              <a:ext cx="5854700" cy="1409700"/>
            </a:xfrm>
            <a:prstGeom prst="rect">
              <a:avLst/>
            </a:prstGeom>
          </p:spPr>
        </p:pic>
        <p:pic>
          <p:nvPicPr>
            <p:cNvPr id="2" name="Picture 1" descr="Screen shot 2012-04-10 at 12.09.3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436" y="1447800"/>
              <a:ext cx="4407202" cy="4191000"/>
            </a:xfrm>
            <a:prstGeom prst="rect">
              <a:avLst/>
            </a:prstGeom>
          </p:spPr>
        </p:pic>
        <p:pic>
          <p:nvPicPr>
            <p:cNvPr id="3" name="Picture 2" descr="Screen shot 2012-04-10 at 12.09.52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3991" y="1447800"/>
              <a:ext cx="4681044" cy="3200400"/>
            </a:xfrm>
            <a:prstGeom prst="rect">
              <a:avLst/>
            </a:prstGeom>
          </p:spPr>
        </p:pic>
        <p:pic>
          <p:nvPicPr>
            <p:cNvPr id="6" name="Picture 5" descr="Screen shot 2012-04-10 at 12.10.40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5800" y="4419600"/>
              <a:ext cx="4495800" cy="1951665"/>
            </a:xfrm>
            <a:prstGeom prst="rect">
              <a:avLst/>
            </a:prstGeom>
          </p:spPr>
        </p:pic>
      </p:grpSp>
    </p:spTree>
    <p:extLst>
      <p:ext uri="{BB962C8B-B14F-4D97-AF65-F5344CB8AC3E}">
        <p14:creationId xmlns:p14="http://schemas.microsoft.com/office/powerpoint/2010/main" val="1020167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UNDERSTANDING THE ISSUE</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900" dirty="0">
                <a:solidFill>
                  <a:srgbClr val="009999"/>
                </a:solidFill>
                <a:effectLst>
                  <a:outerShdw blurRad="38100" dist="38100" dir="2700000" algn="tl">
                    <a:srgbClr val="000000">
                      <a:alpha val="43137"/>
                    </a:srgbClr>
                  </a:outerShdw>
                </a:effectLst>
                <a:latin typeface="Arial Narrow" pitchFamily="34" charset="0"/>
                <a:cs typeface="Khmer UI" pitchFamily="34" charset="0"/>
              </a:rPr>
              <a:t>4</a:t>
            </a:r>
            <a:endParaRPr lang="en-US" sz="8800" dirty="0">
              <a:solidFill>
                <a:srgbClr val="009999"/>
              </a:solidFill>
              <a:latin typeface="Arial Narrow" pitchFamily="34" charset="0"/>
              <a:cs typeface="Khmer UI" pitchFamily="34" charset="0"/>
            </a:endParaRPr>
          </a:p>
        </p:txBody>
      </p:sp>
      <p:cxnSp>
        <p:nvCxnSpPr>
          <p:cNvPr id="9" name="Straight Connector 8"/>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513" b="54580"/>
          <a:stretch/>
        </p:blipFill>
        <p:spPr bwMode="auto">
          <a:xfrm>
            <a:off x="152399" y="6002901"/>
            <a:ext cx="4343401" cy="855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513" b="54580"/>
          <a:stretch/>
        </p:blipFill>
        <p:spPr bwMode="auto">
          <a:xfrm>
            <a:off x="4495800" y="6002901"/>
            <a:ext cx="4495800" cy="855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r="71455" b="12753"/>
          <a:stretch/>
        </p:blipFill>
        <p:spPr bwMode="auto">
          <a:xfrm>
            <a:off x="6963890" y="1599859"/>
            <a:ext cx="1951510" cy="4115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848600" y="4876800"/>
            <a:ext cx="1143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 shot 2012-04-10 at 12.11.5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447800"/>
            <a:ext cx="6420256" cy="4572000"/>
          </a:xfrm>
          <a:prstGeom prst="rect">
            <a:avLst/>
          </a:prstGeom>
        </p:spPr>
      </p:pic>
    </p:spTree>
    <p:extLst>
      <p:ext uri="{BB962C8B-B14F-4D97-AF65-F5344CB8AC3E}">
        <p14:creationId xmlns:p14="http://schemas.microsoft.com/office/powerpoint/2010/main" val="549036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Screen shot 2012-04-10 at 12.12.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800"/>
            <a:ext cx="9144000" cy="3877633"/>
          </a:xfrm>
          <a:prstGeom prst="rect">
            <a:avLst/>
          </a:prstGeom>
        </p:spPr>
      </p:pic>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ANALYZING THE SCIENCE</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900" dirty="0">
                <a:solidFill>
                  <a:srgbClr val="009999"/>
                </a:solidFill>
                <a:effectLst>
                  <a:outerShdw blurRad="38100" dist="38100" dir="2700000" algn="tl">
                    <a:srgbClr val="000000">
                      <a:alpha val="43137"/>
                    </a:srgbClr>
                  </a:outerShdw>
                </a:effectLst>
                <a:latin typeface="Arial Narrow" pitchFamily="34" charset="0"/>
                <a:cs typeface="Khmer UI" pitchFamily="34" charset="0"/>
              </a:rPr>
              <a:t>4</a:t>
            </a:r>
            <a:endParaRPr lang="en-US" sz="8800" dirty="0">
              <a:solidFill>
                <a:srgbClr val="009999"/>
              </a:solidFill>
              <a:latin typeface="Arial Narrow" pitchFamily="34" charset="0"/>
              <a:cs typeface="Khmer UI" pitchFamily="34" charset="0"/>
            </a:endParaRPr>
          </a:p>
        </p:txBody>
      </p:sp>
      <p:cxnSp>
        <p:nvCxnSpPr>
          <p:cNvPr id="10" name="Straight Connector 9"/>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385"/>
          <a:stretch/>
        </p:blipFill>
        <p:spPr bwMode="auto">
          <a:xfrm>
            <a:off x="1066800" y="4648200"/>
            <a:ext cx="3270733" cy="2020347"/>
          </a:xfrm>
          <a:prstGeom prst="rect">
            <a:avLst/>
          </a:prstGeom>
          <a:ln w="28575">
            <a:solidFill>
              <a:schemeClr val="bg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87284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152400"/>
            <a:ext cx="7924800" cy="9144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dirty="0">
                <a:solidFill>
                  <a:srgbClr val="009999"/>
                </a:solidFill>
                <a:effectLst>
                  <a:outerShdw blurRad="38100" dist="38100" dir="2700000" algn="tl">
                    <a:srgbClr val="000000">
                      <a:alpha val="43137"/>
                    </a:srgbClr>
                  </a:outerShdw>
                </a:effectLst>
                <a:latin typeface="Arial Narrow" pitchFamily="34" charset="0"/>
                <a:cs typeface="Khmer UI" pitchFamily="34" charset="0"/>
              </a:rPr>
              <a:t>WALL TO WALL, CRADLE TO CRADLE </a:t>
            </a:r>
            <a:endParaRPr lang="en-US" sz="6600" dirty="0" smtClean="0">
              <a:solidFill>
                <a:srgbClr val="009999"/>
              </a:solidFill>
              <a:effectLst>
                <a:outerShdw blurRad="38100" dist="38100" dir="2700000" algn="tl">
                  <a:srgbClr val="000000">
                    <a:alpha val="43137"/>
                  </a:srgbClr>
                </a:outerShdw>
              </a:effectLst>
              <a:latin typeface="Arial Narrow" pitchFamily="34" charset="0"/>
              <a:cs typeface="Khmer UI" pitchFamily="34" charset="0"/>
            </a:endParaRPr>
          </a:p>
          <a:p>
            <a:pPr algn="l"/>
            <a:r>
              <a:rPr lang="en-US" sz="3600" dirty="0">
                <a:solidFill>
                  <a:srgbClr val="009999"/>
                </a:solidFill>
              </a:rPr>
              <a:t>A leading carpet company takes a chance on going green</a:t>
            </a:r>
            <a:endParaRPr lang="en-US" sz="34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168227"/>
            <a:ext cx="762000" cy="12954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8900" dirty="0" smtClean="0">
              <a:solidFill>
                <a:srgbClr val="009999"/>
              </a:solidFill>
              <a:effectLst>
                <a:outerShdw blurRad="38100" dist="38100" dir="2700000" algn="tl">
                  <a:srgbClr val="000000">
                    <a:alpha val="43137"/>
                  </a:srgbClr>
                </a:outerShdw>
              </a:effectLst>
              <a:latin typeface="Arial Narrow" pitchFamily="34" charset="0"/>
              <a:cs typeface="Khmer UI" pitchFamily="34" charset="0"/>
            </a:endParaRPr>
          </a:p>
          <a:p>
            <a:pPr algn="l"/>
            <a:endParaRPr lang="en-US" dirty="0">
              <a:solidFill>
                <a:srgbClr val="009999"/>
              </a:solidFill>
              <a:latin typeface="Arial Narrow" pitchFamily="34" charset="0"/>
              <a:cs typeface="Khmer UI" pitchFamily="34" charset="0"/>
            </a:endParaRPr>
          </a:p>
        </p:txBody>
      </p:sp>
      <p:cxnSp>
        <p:nvCxnSpPr>
          <p:cNvPr id="7" name="Straight Connector 6"/>
          <p:cNvCxnSpPr/>
          <p:nvPr/>
        </p:nvCxnSpPr>
        <p:spPr>
          <a:xfrm>
            <a:off x="152400" y="1295400"/>
            <a:ext cx="86868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57800" y="1536174"/>
            <a:ext cx="3581400" cy="4154984"/>
          </a:xfrm>
          <a:prstGeom prst="rect">
            <a:avLst/>
          </a:prstGeom>
          <a:solidFill>
            <a:srgbClr val="CCCCFF">
              <a:alpha val="10196"/>
            </a:srgbClr>
          </a:solidFill>
          <a:ln>
            <a:solidFill>
              <a:srgbClr val="009999"/>
            </a:solidFill>
          </a:ln>
        </p:spPr>
        <p:txBody>
          <a:bodyPr wrap="square" rtlCol="0">
            <a:spAutoFit/>
          </a:bodyPr>
          <a:lstStyle/>
          <a:p>
            <a:r>
              <a:rPr lang="en-US" sz="2400" b="1" dirty="0" smtClean="0"/>
              <a:t>Consideration of our ecological footprint allows us to measure our impact on Earth based on resource use. EF varies country by country and by individual depending on lifestyle choices such as food production, size of house, and material consumption choices.</a:t>
            </a:r>
          </a:p>
        </p:txBody>
      </p:sp>
      <p:sp>
        <p:nvSpPr>
          <p:cNvPr id="12" name="TextBox 11"/>
          <p:cNvSpPr txBox="1"/>
          <p:nvPr/>
        </p:nvSpPr>
        <p:spPr>
          <a:xfrm>
            <a:off x="6437417" y="5509784"/>
            <a:ext cx="2133600" cy="1200329"/>
          </a:xfrm>
          <a:prstGeom prst="rect">
            <a:avLst/>
          </a:prstGeom>
          <a:noFill/>
        </p:spPr>
        <p:txBody>
          <a:bodyPr wrap="square" rtlCol="0">
            <a:spAutoFit/>
          </a:bodyPr>
          <a:lstStyle/>
          <a:p>
            <a:pPr algn="r"/>
            <a:r>
              <a:rPr lang="en-US" sz="3600" dirty="0" smtClean="0">
                <a:solidFill>
                  <a:srgbClr val="FF0000"/>
                </a:solidFill>
                <a:latin typeface="Arial Narrow" pitchFamily="34" charset="0"/>
              </a:rPr>
              <a:t>Main Concept #1</a:t>
            </a:r>
            <a:endParaRPr lang="en-US" sz="3600" dirty="0">
              <a:solidFill>
                <a:srgbClr val="FF0000"/>
              </a:solidFill>
              <a:latin typeface="Arial Narrow" pitchFamily="34" charset="0"/>
            </a:endParaRPr>
          </a:p>
        </p:txBody>
      </p:sp>
      <p:cxnSp>
        <p:nvCxnSpPr>
          <p:cNvPr id="13" name="Straight Connector 12"/>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noChangeArrowheads="1"/>
          </p:cNvPicPr>
          <p:nvPr/>
        </p:nvPicPr>
        <p:blipFill rotWithShape="1">
          <a:blip r:embed="rId3">
            <a:extLst>
              <a:ext uri="{28A0092B-C50C-407E-A947-70E740481C1C}">
                <a14:useLocalDpi xmlns:a14="http://schemas.microsoft.com/office/drawing/2010/main" val="0"/>
              </a:ext>
            </a:extLst>
          </a:blip>
          <a:srcRect l="56811" t="3300" r="19920" b="88557"/>
          <a:stretch/>
        </p:blipFill>
        <p:spPr bwMode="auto">
          <a:xfrm>
            <a:off x="152399" y="1371601"/>
            <a:ext cx="4989617" cy="538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517" t="1404" r="39549" b="68653"/>
          <a:stretch/>
        </p:blipFill>
        <p:spPr bwMode="auto">
          <a:xfrm>
            <a:off x="1828800" y="1450951"/>
            <a:ext cx="2151320" cy="1673249"/>
          </a:xfrm>
          <a:prstGeom prst="rect">
            <a:avLst/>
          </a:prstGeom>
          <a:ln w="9525">
            <a:solidFill>
              <a:schemeClr val="accent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970" t="11205" r="1561" b="52702"/>
          <a:stretch/>
        </p:blipFill>
        <p:spPr bwMode="auto">
          <a:xfrm>
            <a:off x="2591685" y="2545316"/>
            <a:ext cx="2209092" cy="1586317"/>
          </a:xfrm>
          <a:prstGeom prst="rect">
            <a:avLst/>
          </a:prstGeom>
          <a:ln w="9525">
            <a:solidFill>
              <a:schemeClr val="accent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39" t="39194" r="84916" b="33269"/>
          <a:stretch/>
        </p:blipFill>
        <p:spPr bwMode="auto">
          <a:xfrm>
            <a:off x="175438" y="1767958"/>
            <a:ext cx="1577161" cy="2181601"/>
          </a:xfrm>
          <a:prstGeom prst="rect">
            <a:avLst/>
          </a:prstGeom>
          <a:ln w="9525">
            <a:solidFill>
              <a:schemeClr val="accent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0128" t="44495" r="6507" b="28195"/>
          <a:stretch/>
        </p:blipFill>
        <p:spPr bwMode="auto">
          <a:xfrm>
            <a:off x="685800" y="3949559"/>
            <a:ext cx="2672317" cy="1587119"/>
          </a:xfrm>
          <a:prstGeom prst="rect">
            <a:avLst/>
          </a:prstGeom>
          <a:ln w="9525">
            <a:solidFill>
              <a:schemeClr val="accent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405" t="51893" r="43946" b="10504"/>
          <a:stretch/>
        </p:blipFill>
        <p:spPr bwMode="auto">
          <a:xfrm>
            <a:off x="2514600" y="4823637"/>
            <a:ext cx="2057400" cy="1831512"/>
          </a:xfrm>
          <a:prstGeom prst="rect">
            <a:avLst/>
          </a:prstGeom>
          <a:ln w="9525">
            <a:solidFill>
              <a:schemeClr val="accent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15973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 name="Picture 23" descr="Screen shot 2012-04-10 at 12.15.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505200"/>
            <a:ext cx="6553200" cy="1778000"/>
          </a:xfrm>
          <a:prstGeom prst="rect">
            <a:avLst/>
          </a:prstGeom>
        </p:spPr>
      </p:pic>
      <p:pic>
        <p:nvPicPr>
          <p:cNvPr id="22" name="Picture 21" descr="Screen shot 2012-04-10 at 12.15.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495800"/>
            <a:ext cx="6553200" cy="1778000"/>
          </a:xfrm>
          <a:prstGeom prst="rect">
            <a:avLst/>
          </a:prstGeom>
        </p:spPr>
      </p:pic>
      <p:pic>
        <p:nvPicPr>
          <p:cNvPr id="21" name="Picture 20" descr="Screen shot 2012-04-10 at 12.15.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724400"/>
            <a:ext cx="5181600" cy="1405861"/>
          </a:xfrm>
          <a:prstGeom prst="rect">
            <a:avLst/>
          </a:prstGeom>
        </p:spPr>
      </p:pic>
      <p:pic>
        <p:nvPicPr>
          <p:cNvPr id="20" name="Picture 19" descr="Screen shot 2012-04-10 at 12.15.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495800"/>
            <a:ext cx="6553200" cy="1778000"/>
          </a:xfrm>
          <a:prstGeom prst="rect">
            <a:avLst/>
          </a:prstGeom>
        </p:spPr>
      </p:pic>
      <p:pic>
        <p:nvPicPr>
          <p:cNvPr id="18" name="Picture 17" descr="Screen shot 2012-04-10 at 12.14.2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1" y="1371600"/>
            <a:ext cx="4648200" cy="2518547"/>
          </a:xfrm>
          <a:prstGeom prst="rect">
            <a:avLst/>
          </a:prstGeom>
        </p:spPr>
      </p:pic>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EVALUATING NEW INFORMATION</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900" dirty="0">
                <a:solidFill>
                  <a:srgbClr val="009999"/>
                </a:solidFill>
                <a:effectLst>
                  <a:outerShdw blurRad="38100" dist="38100" dir="2700000" algn="tl">
                    <a:srgbClr val="000000">
                      <a:alpha val="43137"/>
                    </a:srgbClr>
                  </a:outerShdw>
                </a:effectLst>
                <a:latin typeface="Arial Narrow" pitchFamily="34" charset="0"/>
                <a:cs typeface="Khmer UI" pitchFamily="34" charset="0"/>
              </a:rPr>
              <a:t>4</a:t>
            </a:r>
            <a:endParaRPr lang="en-US" sz="8800" dirty="0">
              <a:solidFill>
                <a:srgbClr val="009999"/>
              </a:solidFill>
              <a:latin typeface="Arial Narrow" pitchFamily="34" charset="0"/>
              <a:cs typeface="Khmer UI" pitchFamily="34" charset="0"/>
            </a:endParaRPr>
          </a:p>
        </p:txBody>
      </p:sp>
      <p:cxnSp>
        <p:nvCxnSpPr>
          <p:cNvPr id="10" name="Straight Connector 9"/>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43123" y="6169967"/>
            <a:ext cx="2838277" cy="461665"/>
          </a:xfrm>
          <a:prstGeom prst="rect">
            <a:avLst/>
          </a:prstGeom>
          <a:noFill/>
        </p:spPr>
        <p:txBody>
          <a:bodyPr wrap="none" rtlCol="0">
            <a:spAutoFit/>
          </a:bodyPr>
          <a:lstStyle/>
          <a:p>
            <a:r>
              <a:rPr lang="en-US" sz="2400" dirty="0" smtClean="0">
                <a:hlinkClick r:id="rId5"/>
              </a:rPr>
              <a:t>www.goodguide.com</a:t>
            </a:r>
            <a:endParaRPr lang="en-US" sz="2400" dirty="0"/>
          </a:p>
        </p:txBody>
      </p:sp>
      <p:sp>
        <p:nvSpPr>
          <p:cNvPr id="3" name="Rectangle 2"/>
          <p:cNvSpPr/>
          <p:nvPr/>
        </p:nvSpPr>
        <p:spPr>
          <a:xfrm>
            <a:off x="4829297" y="4864922"/>
            <a:ext cx="580903" cy="67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034151" y="4841911"/>
            <a:ext cx="499257" cy="67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4724400" y="3733800"/>
            <a:ext cx="3857503" cy="2971800"/>
            <a:chOff x="4829297" y="3633848"/>
            <a:chExt cx="3705103" cy="2919351"/>
          </a:xfrm>
        </p:grpSpPr>
        <p:pic>
          <p:nvPicPr>
            <p:cNvPr id="1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32517" t="1404" r="39549" b="68653"/>
            <a:stretch/>
          </p:blipFill>
          <p:spPr bwMode="auto">
            <a:xfrm>
              <a:off x="4829297" y="3671452"/>
              <a:ext cx="3705103" cy="2881747"/>
            </a:xfrm>
            <a:prstGeom prst="rect">
              <a:avLst/>
            </a:prstGeom>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4829297" y="3633848"/>
              <a:ext cx="3704111" cy="29193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Screen shot 2012-04-10 at 12.13.48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1371600"/>
            <a:ext cx="4232068" cy="3663950"/>
          </a:xfrm>
          <a:prstGeom prst="rect">
            <a:avLst/>
          </a:prstGeom>
        </p:spPr>
      </p:pic>
      <p:pic>
        <p:nvPicPr>
          <p:cNvPr id="12" name="Picture 11" descr="Screen shot 2012-04-10 at 12.14.06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0999" y="4953000"/>
            <a:ext cx="4017309" cy="1143000"/>
          </a:xfrm>
          <a:prstGeom prst="rect">
            <a:avLst/>
          </a:prstGeom>
        </p:spPr>
      </p:pic>
    </p:spTree>
    <p:extLst>
      <p:ext uri="{BB962C8B-B14F-4D97-AF65-F5344CB8AC3E}">
        <p14:creationId xmlns:p14="http://schemas.microsoft.com/office/powerpoint/2010/main" val="2039647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1371600" y="-5938"/>
            <a:ext cx="74676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smtClean="0">
                <a:solidFill>
                  <a:srgbClr val="009999"/>
                </a:solidFill>
                <a:latin typeface="Arial Narrow" pitchFamily="34" charset="0"/>
                <a:cs typeface="Khmer UI" pitchFamily="34" charset="0"/>
              </a:rPr>
              <a:t>MAKING CONNECTIONS</a:t>
            </a:r>
            <a:endParaRPr lang="en-US" sz="28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0"/>
            <a:ext cx="762000" cy="12954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900" dirty="0">
                <a:solidFill>
                  <a:srgbClr val="009999"/>
                </a:solidFill>
                <a:effectLst>
                  <a:outerShdw blurRad="38100" dist="38100" dir="2700000" algn="tl">
                    <a:srgbClr val="000000">
                      <a:alpha val="43137"/>
                    </a:srgbClr>
                  </a:outerShdw>
                </a:effectLst>
                <a:latin typeface="Arial Narrow" pitchFamily="34" charset="0"/>
                <a:cs typeface="Khmer UI" pitchFamily="34" charset="0"/>
              </a:rPr>
              <a:t>4</a:t>
            </a:r>
            <a:endParaRPr lang="en-US" sz="8800" dirty="0">
              <a:solidFill>
                <a:srgbClr val="009999"/>
              </a:solidFill>
              <a:latin typeface="Arial Narrow" pitchFamily="34" charset="0"/>
              <a:cs typeface="Khmer UI" pitchFamily="34" charset="0"/>
            </a:endParaRPr>
          </a:p>
        </p:txBody>
      </p:sp>
      <p:cxnSp>
        <p:nvCxnSpPr>
          <p:cNvPr id="9" name="Straight Connector 8"/>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2399" y="4724400"/>
            <a:ext cx="8667157" cy="1938992"/>
          </a:xfrm>
          <a:prstGeom prst="rect">
            <a:avLst/>
          </a:prstGeom>
          <a:noFill/>
          <a:ln>
            <a:solidFill>
              <a:schemeClr val="tx2">
                <a:lumMod val="60000"/>
                <a:lumOff val="40000"/>
              </a:schemeClr>
            </a:solidFill>
          </a:ln>
        </p:spPr>
        <p:txBody>
          <a:bodyPr wrap="square" rtlCol="0">
            <a:spAutoFit/>
          </a:bodyPr>
          <a:lstStyle/>
          <a:p>
            <a:r>
              <a:rPr lang="en-US" sz="2400" i="1" dirty="0" smtClean="0">
                <a:solidFill>
                  <a:schemeClr val="accent5">
                    <a:lumMod val="50000"/>
                  </a:schemeClr>
                </a:solidFill>
              </a:rPr>
              <a:t>“To promote the transition to sustainable ways of living and a global society founded on a shared ethical framework that includes respect and care for the community of life, ecological integrity, universal human rights, respect for diversity, economic justice, democracy, and a culture of peace.”</a:t>
            </a:r>
            <a:endParaRPr lang="en-US" sz="2400" i="1" dirty="0">
              <a:solidFill>
                <a:schemeClr val="accent5">
                  <a:lumMod val="50000"/>
                </a:schemeClr>
              </a:solidFill>
            </a:endParaRPr>
          </a:p>
        </p:txBody>
      </p:sp>
      <p:pic>
        <p:nvPicPr>
          <p:cNvPr id="3" name="Picture 2" descr="Screen shot 2012-04-10 at 12.17.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371600"/>
            <a:ext cx="8382000" cy="3321326"/>
          </a:xfrm>
          <a:prstGeom prst="rect">
            <a:avLst/>
          </a:prstGeom>
        </p:spPr>
      </p:pic>
    </p:spTree>
    <p:extLst>
      <p:ext uri="{BB962C8B-B14F-4D97-AF65-F5344CB8AC3E}">
        <p14:creationId xmlns:p14="http://schemas.microsoft.com/office/powerpoint/2010/main" val="304053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152400"/>
            <a:ext cx="7924800" cy="9144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dirty="0">
                <a:solidFill>
                  <a:srgbClr val="009999"/>
                </a:solidFill>
                <a:effectLst>
                  <a:outerShdw blurRad="38100" dist="38100" dir="2700000" algn="tl">
                    <a:srgbClr val="000000">
                      <a:alpha val="43137"/>
                    </a:srgbClr>
                  </a:outerShdw>
                </a:effectLst>
                <a:latin typeface="Arial Narrow" pitchFamily="34" charset="0"/>
                <a:cs typeface="Khmer UI" pitchFamily="34" charset="0"/>
              </a:rPr>
              <a:t>WALL TO WALL, CRADLE TO CRADLE </a:t>
            </a:r>
            <a:endParaRPr lang="en-US" sz="6600" dirty="0" smtClean="0">
              <a:solidFill>
                <a:srgbClr val="009999"/>
              </a:solidFill>
              <a:effectLst>
                <a:outerShdw blurRad="38100" dist="38100" dir="2700000" algn="tl">
                  <a:srgbClr val="000000">
                    <a:alpha val="43137"/>
                  </a:srgbClr>
                </a:outerShdw>
              </a:effectLst>
              <a:latin typeface="Arial Narrow" pitchFamily="34" charset="0"/>
              <a:cs typeface="Khmer UI" pitchFamily="34" charset="0"/>
            </a:endParaRPr>
          </a:p>
          <a:p>
            <a:pPr algn="l"/>
            <a:r>
              <a:rPr lang="en-US" sz="3600" dirty="0">
                <a:solidFill>
                  <a:srgbClr val="009999"/>
                </a:solidFill>
              </a:rPr>
              <a:t>A leading carpet company takes a chance on going green</a:t>
            </a:r>
            <a:endParaRPr lang="en-US" sz="3400" dirty="0">
              <a:solidFill>
                <a:srgbClr val="009999"/>
              </a:solidFill>
              <a:latin typeface="Arial Narrow" pitchFamily="34" charset="0"/>
              <a:cs typeface="Khmer UI" pitchFamily="34" charset="0"/>
            </a:endParaRPr>
          </a:p>
        </p:txBody>
      </p:sp>
      <p:sp>
        <p:nvSpPr>
          <p:cNvPr id="5" name="Title 1"/>
          <p:cNvSpPr txBox="1">
            <a:spLocks/>
          </p:cNvSpPr>
          <p:nvPr/>
        </p:nvSpPr>
        <p:spPr>
          <a:xfrm>
            <a:off x="152400" y="168227"/>
            <a:ext cx="762000" cy="12954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8900" dirty="0" smtClean="0">
              <a:solidFill>
                <a:srgbClr val="009999"/>
              </a:solidFill>
              <a:effectLst>
                <a:outerShdw blurRad="38100" dist="38100" dir="2700000" algn="tl">
                  <a:srgbClr val="000000">
                    <a:alpha val="43137"/>
                  </a:srgbClr>
                </a:outerShdw>
              </a:effectLst>
              <a:latin typeface="Arial Narrow" pitchFamily="34" charset="0"/>
              <a:cs typeface="Khmer UI" pitchFamily="34" charset="0"/>
            </a:endParaRPr>
          </a:p>
          <a:p>
            <a:pPr algn="l"/>
            <a:endParaRPr lang="en-US" dirty="0">
              <a:solidFill>
                <a:srgbClr val="009999"/>
              </a:solidFill>
              <a:latin typeface="Arial Narrow" pitchFamily="34" charset="0"/>
              <a:cs typeface="Khmer UI" pitchFamily="34" charset="0"/>
            </a:endParaRPr>
          </a:p>
        </p:txBody>
      </p:sp>
      <p:cxnSp>
        <p:nvCxnSpPr>
          <p:cNvPr id="7" name="Straight Connector 6"/>
          <p:cNvCxnSpPr/>
          <p:nvPr/>
        </p:nvCxnSpPr>
        <p:spPr>
          <a:xfrm>
            <a:off x="152400" y="1295400"/>
            <a:ext cx="86868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57800" y="1536174"/>
            <a:ext cx="3581400" cy="4154984"/>
          </a:xfrm>
          <a:prstGeom prst="rect">
            <a:avLst/>
          </a:prstGeom>
          <a:solidFill>
            <a:srgbClr val="CCCCFF">
              <a:alpha val="10196"/>
            </a:srgbClr>
          </a:solidFill>
          <a:ln>
            <a:solidFill>
              <a:srgbClr val="009999"/>
            </a:solidFill>
          </a:ln>
        </p:spPr>
        <p:txBody>
          <a:bodyPr wrap="square" rtlCol="0">
            <a:spAutoFit/>
          </a:bodyPr>
          <a:lstStyle/>
          <a:p>
            <a:r>
              <a:rPr lang="en-US" sz="2400" b="1" dirty="0" smtClean="0"/>
              <a:t>More considerate consumption choices need to include aspects of economics and social costs as well as environmental costs.  If this is not taken into account then a society could exceed its carrying capacity and a population crash could occur.</a:t>
            </a:r>
          </a:p>
        </p:txBody>
      </p:sp>
      <p:sp>
        <p:nvSpPr>
          <p:cNvPr id="12" name="TextBox 11"/>
          <p:cNvSpPr txBox="1"/>
          <p:nvPr/>
        </p:nvSpPr>
        <p:spPr>
          <a:xfrm>
            <a:off x="6705600" y="5276671"/>
            <a:ext cx="2133600" cy="1200329"/>
          </a:xfrm>
          <a:prstGeom prst="rect">
            <a:avLst/>
          </a:prstGeom>
          <a:noFill/>
        </p:spPr>
        <p:txBody>
          <a:bodyPr wrap="square" rtlCol="0">
            <a:spAutoFit/>
          </a:bodyPr>
          <a:lstStyle/>
          <a:p>
            <a:pPr algn="r"/>
            <a:r>
              <a:rPr lang="en-US" sz="3600" dirty="0" smtClean="0">
                <a:solidFill>
                  <a:srgbClr val="FF0000"/>
                </a:solidFill>
                <a:latin typeface="Arial Narrow" pitchFamily="34" charset="0"/>
              </a:rPr>
              <a:t>Main Concept #2</a:t>
            </a:r>
            <a:endParaRPr lang="en-US" sz="3600" dirty="0">
              <a:solidFill>
                <a:srgbClr val="FF0000"/>
              </a:solidFill>
              <a:latin typeface="Arial Narrow" pitchFamily="34" charset="0"/>
            </a:endParaRPr>
          </a:p>
        </p:txBody>
      </p:sp>
      <p:cxnSp>
        <p:nvCxnSpPr>
          <p:cNvPr id="13" name="Straight Connector 12"/>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2400" y="12954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noChangeArrowheads="1"/>
          </p:cNvPicPr>
          <p:nvPr/>
        </p:nvPicPr>
        <p:blipFill rotWithShape="1">
          <a:blip r:embed="rId3">
            <a:extLst>
              <a:ext uri="{28A0092B-C50C-407E-A947-70E740481C1C}">
                <a14:useLocalDpi xmlns:a14="http://schemas.microsoft.com/office/drawing/2010/main" val="0"/>
              </a:ext>
            </a:extLst>
          </a:blip>
          <a:srcRect l="56811" t="3300" r="19920" b="88557"/>
          <a:stretch/>
        </p:blipFill>
        <p:spPr bwMode="auto">
          <a:xfrm>
            <a:off x="152399" y="1371601"/>
            <a:ext cx="4989617" cy="538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517" t="1404" r="39549" b="68653"/>
          <a:stretch/>
        </p:blipFill>
        <p:spPr bwMode="auto">
          <a:xfrm>
            <a:off x="1828800" y="1450951"/>
            <a:ext cx="2151320" cy="1673249"/>
          </a:xfrm>
          <a:prstGeom prst="rect">
            <a:avLst/>
          </a:prstGeom>
          <a:ln w="9525">
            <a:solidFill>
              <a:schemeClr val="accent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970" t="11205" r="1561" b="52702"/>
          <a:stretch/>
        </p:blipFill>
        <p:spPr bwMode="auto">
          <a:xfrm>
            <a:off x="2591685" y="2545316"/>
            <a:ext cx="2209092" cy="1586317"/>
          </a:xfrm>
          <a:prstGeom prst="rect">
            <a:avLst/>
          </a:prstGeom>
          <a:ln w="9525">
            <a:solidFill>
              <a:schemeClr val="accent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39" t="39194" r="84916" b="33269"/>
          <a:stretch/>
        </p:blipFill>
        <p:spPr bwMode="auto">
          <a:xfrm>
            <a:off x="175438" y="1767958"/>
            <a:ext cx="1577161" cy="2181601"/>
          </a:xfrm>
          <a:prstGeom prst="rect">
            <a:avLst/>
          </a:prstGeom>
          <a:ln w="9525">
            <a:solidFill>
              <a:schemeClr val="accent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0128" t="44495" r="6507" b="28195"/>
          <a:stretch/>
        </p:blipFill>
        <p:spPr bwMode="auto">
          <a:xfrm>
            <a:off x="685800" y="3949559"/>
            <a:ext cx="2672317" cy="1587119"/>
          </a:xfrm>
          <a:prstGeom prst="rect">
            <a:avLst/>
          </a:prstGeom>
          <a:ln w="9525">
            <a:solidFill>
              <a:schemeClr val="accent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405" t="51893" r="43946" b="10504"/>
          <a:stretch/>
        </p:blipFill>
        <p:spPr bwMode="auto">
          <a:xfrm>
            <a:off x="2514600" y="4823637"/>
            <a:ext cx="2057400" cy="1831512"/>
          </a:xfrm>
          <a:prstGeom prst="rect">
            <a:avLst/>
          </a:prstGeom>
          <a:ln w="9525">
            <a:solidFill>
              <a:schemeClr val="accent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47742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0668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2401" y="5104410"/>
            <a:ext cx="3505200" cy="1569660"/>
          </a:xfrm>
          <a:prstGeom prst="rect">
            <a:avLst/>
          </a:prstGeom>
          <a:solidFill>
            <a:srgbClr val="CCCCFF">
              <a:alpha val="14902"/>
            </a:srgbClr>
          </a:solidFill>
          <a:ln>
            <a:solidFill>
              <a:srgbClr val="009999"/>
            </a:solidFill>
          </a:ln>
        </p:spPr>
        <p:txBody>
          <a:bodyPr wrap="square" rtlCol="0">
            <a:spAutoFit/>
          </a:bodyPr>
          <a:lstStyle/>
          <a:p>
            <a:r>
              <a:rPr lang="en-US" sz="2400" u="sng" dirty="0" smtClean="0">
                <a:solidFill>
                  <a:srgbClr val="009999"/>
                </a:solidFill>
              </a:rPr>
              <a:t>TERMS TO KNOW:</a:t>
            </a:r>
          </a:p>
          <a:p>
            <a:r>
              <a:rPr lang="en-US" sz="2400" dirty="0" smtClean="0">
                <a:solidFill>
                  <a:srgbClr val="009999"/>
                </a:solidFill>
              </a:rPr>
              <a:t>Sustainable</a:t>
            </a:r>
          </a:p>
          <a:p>
            <a:r>
              <a:rPr lang="en-US" sz="2400" dirty="0" smtClean="0">
                <a:solidFill>
                  <a:srgbClr val="009999"/>
                </a:solidFill>
              </a:rPr>
              <a:t>Economics</a:t>
            </a:r>
          </a:p>
          <a:p>
            <a:r>
              <a:rPr lang="en-US" sz="2400" dirty="0" smtClean="0">
                <a:solidFill>
                  <a:srgbClr val="009999"/>
                </a:solidFill>
              </a:rPr>
              <a:t>Ecosystem services</a:t>
            </a:r>
          </a:p>
        </p:txBody>
      </p:sp>
      <p:sp>
        <p:nvSpPr>
          <p:cNvPr id="8" name="Title 1"/>
          <p:cNvSpPr txBox="1">
            <a:spLocks/>
          </p:cNvSpPr>
          <p:nvPr/>
        </p:nvSpPr>
        <p:spPr>
          <a:xfrm>
            <a:off x="914400" y="152400"/>
            <a:ext cx="7924800" cy="9144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dirty="0">
                <a:solidFill>
                  <a:srgbClr val="009999"/>
                </a:solidFill>
                <a:effectLst>
                  <a:outerShdw blurRad="38100" dist="38100" dir="2700000" algn="tl">
                    <a:srgbClr val="000000">
                      <a:alpha val="43137"/>
                    </a:srgbClr>
                  </a:outerShdw>
                </a:effectLst>
                <a:latin typeface="Arial Narrow" pitchFamily="34" charset="0"/>
                <a:cs typeface="Khmer UI" pitchFamily="34" charset="0"/>
              </a:rPr>
              <a:t>WALL TO WALL, CRADLE TO CRADLE </a:t>
            </a:r>
            <a:endParaRPr lang="en-US" sz="6600" dirty="0" smtClean="0">
              <a:solidFill>
                <a:srgbClr val="009999"/>
              </a:solidFill>
              <a:effectLst>
                <a:outerShdw blurRad="38100" dist="38100" dir="2700000" algn="tl">
                  <a:srgbClr val="000000">
                    <a:alpha val="43137"/>
                  </a:srgbClr>
                </a:outerShdw>
              </a:effectLst>
              <a:latin typeface="Arial Narrow" pitchFamily="34" charset="0"/>
              <a:cs typeface="Khmer UI" pitchFamily="34" charset="0"/>
            </a:endParaRPr>
          </a:p>
          <a:p>
            <a:pPr algn="l"/>
            <a:r>
              <a:rPr lang="en-US" sz="3600" dirty="0">
                <a:solidFill>
                  <a:srgbClr val="009999"/>
                </a:solidFill>
              </a:rPr>
              <a:t>A leading carpet company takes a chance on going green</a:t>
            </a:r>
            <a:endParaRPr lang="en-US" sz="3400" dirty="0">
              <a:solidFill>
                <a:srgbClr val="009999"/>
              </a:solidFill>
              <a:latin typeface="Arial Narrow" pitchFamily="34" charset="0"/>
              <a:cs typeface="Khmer UI" pitchFamily="34" charset="0"/>
            </a:endParaRPr>
          </a:p>
        </p:txBody>
      </p:sp>
      <p:sp>
        <p:nvSpPr>
          <p:cNvPr id="10" name="Title 1"/>
          <p:cNvSpPr txBox="1">
            <a:spLocks/>
          </p:cNvSpPr>
          <p:nvPr/>
        </p:nvSpPr>
        <p:spPr>
          <a:xfrm>
            <a:off x="152400" y="0"/>
            <a:ext cx="762000" cy="12954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900" dirty="0" smtClean="0">
                <a:solidFill>
                  <a:srgbClr val="009999"/>
                </a:solidFill>
                <a:effectLst>
                  <a:outerShdw blurRad="38100" dist="38100" dir="2700000" algn="tl">
                    <a:srgbClr val="000000">
                      <a:alpha val="43137"/>
                    </a:srgbClr>
                  </a:outerShdw>
                </a:effectLst>
                <a:latin typeface="Arial Narrow" pitchFamily="34" charset="0"/>
                <a:cs typeface="Khmer UI" pitchFamily="34" charset="0"/>
              </a:rPr>
              <a:t>4</a:t>
            </a:r>
            <a:endParaRPr lang="en-US" dirty="0">
              <a:solidFill>
                <a:srgbClr val="009999"/>
              </a:solidFill>
              <a:latin typeface="Arial Narrow" pitchFamily="34" charset="0"/>
              <a:cs typeface="Khmer UI" pitchFamily="34" charset="0"/>
            </a:endParaRPr>
          </a:p>
        </p:txBody>
      </p:sp>
      <p:pic>
        <p:nvPicPr>
          <p:cNvPr id="12" name="Picture 1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804" b="7012"/>
          <a:stretch/>
        </p:blipFill>
        <p:spPr bwMode="auto">
          <a:xfrm>
            <a:off x="152402" y="1295399"/>
            <a:ext cx="3124198" cy="362479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3" name="Picture 1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706"/>
          <a:stretch/>
        </p:blipFill>
        <p:spPr bwMode="auto">
          <a:xfrm>
            <a:off x="2861835" y="3711446"/>
            <a:ext cx="2202537" cy="1774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29000" y="1295400"/>
            <a:ext cx="5410200" cy="2246769"/>
          </a:xfrm>
          <a:prstGeom prst="rect">
            <a:avLst/>
          </a:prstGeom>
          <a:noFill/>
        </p:spPr>
        <p:txBody>
          <a:bodyPr wrap="square" rtlCol="0">
            <a:spAutoFit/>
          </a:bodyPr>
          <a:lstStyle/>
          <a:p>
            <a:r>
              <a:rPr lang="en-US" sz="2400" b="1" dirty="0" smtClean="0">
                <a:solidFill>
                  <a:schemeClr val="accent5">
                    <a:lumMod val="75000"/>
                  </a:schemeClr>
                </a:solidFill>
              </a:rPr>
              <a:t>Case Study: Interface Carpet</a:t>
            </a:r>
          </a:p>
          <a:p>
            <a:r>
              <a:rPr lang="en-US" sz="2000" b="1" dirty="0" smtClean="0">
                <a:solidFill>
                  <a:schemeClr val="accent5">
                    <a:lumMod val="75000"/>
                  </a:schemeClr>
                </a:solidFill>
              </a:rPr>
              <a:t>World’s leading seller of replaceable carpet tiles</a:t>
            </a:r>
          </a:p>
          <a:p>
            <a:endParaRPr lang="en-US" sz="800" dirty="0" smtClean="0"/>
          </a:p>
          <a:p>
            <a:r>
              <a:rPr lang="en-US" sz="2000" u="sng" dirty="0" smtClean="0">
                <a:solidFill>
                  <a:schemeClr val="accent5">
                    <a:lumMod val="75000"/>
                  </a:schemeClr>
                </a:solidFill>
                <a:effectLst>
                  <a:outerShdw blurRad="38100" dist="38100" dir="2700000" algn="tl">
                    <a:srgbClr val="000000">
                      <a:alpha val="43137"/>
                    </a:srgbClr>
                  </a:outerShdw>
                </a:effectLst>
              </a:rPr>
              <a:t>Problem</a:t>
            </a:r>
            <a:r>
              <a:rPr lang="en-US" sz="2000" dirty="0" smtClean="0">
                <a:solidFill>
                  <a:schemeClr val="accent5">
                    <a:lumMod val="75000"/>
                  </a:schemeClr>
                </a:solidFill>
              </a:rPr>
              <a:t>:  </a:t>
            </a:r>
            <a:r>
              <a:rPr lang="en-US" sz="2000" dirty="0" smtClean="0"/>
              <a:t>Carpet manufacturing from petroleum is toxic and releases large quantities of air and water pollutants.  It is also a non-sustainable, resource intensive product.</a:t>
            </a:r>
          </a:p>
          <a:p>
            <a:endParaRPr lang="en-US" sz="800" dirty="0" smtClean="0"/>
          </a:p>
        </p:txBody>
      </p:sp>
      <p:sp>
        <p:nvSpPr>
          <p:cNvPr id="15" name="TextBox 14"/>
          <p:cNvSpPr txBox="1"/>
          <p:nvPr/>
        </p:nvSpPr>
        <p:spPr>
          <a:xfrm>
            <a:off x="5029200" y="3276600"/>
            <a:ext cx="3810000" cy="2985433"/>
          </a:xfrm>
          <a:prstGeom prst="rect">
            <a:avLst/>
          </a:prstGeom>
          <a:noFill/>
        </p:spPr>
        <p:txBody>
          <a:bodyPr wrap="square" rtlCol="0">
            <a:spAutoFit/>
          </a:bodyPr>
          <a:lstStyle/>
          <a:p>
            <a:endParaRPr lang="en-US" sz="800" dirty="0" smtClean="0"/>
          </a:p>
          <a:p>
            <a:r>
              <a:rPr lang="en-US" sz="2000" u="sng" dirty="0" smtClean="0">
                <a:solidFill>
                  <a:schemeClr val="accent5">
                    <a:lumMod val="75000"/>
                  </a:schemeClr>
                </a:solidFill>
                <a:effectLst>
                  <a:outerShdw blurRad="38100" dist="38100" dir="2700000" algn="tl">
                    <a:srgbClr val="000000">
                      <a:alpha val="43137"/>
                    </a:srgbClr>
                  </a:outerShdw>
                </a:effectLst>
              </a:rPr>
              <a:t>Action</a:t>
            </a:r>
            <a:r>
              <a:rPr lang="en-US" sz="2000" dirty="0" smtClean="0">
                <a:solidFill>
                  <a:schemeClr val="accent5">
                    <a:lumMod val="75000"/>
                  </a:schemeClr>
                </a:solidFill>
                <a:effectLst>
                  <a:outerShdw blurRad="38100" dist="38100" dir="2700000" algn="tl">
                    <a:srgbClr val="000000">
                      <a:alpha val="43137"/>
                    </a:srgbClr>
                  </a:outerShdw>
                </a:effectLst>
              </a:rPr>
              <a:t>:  </a:t>
            </a:r>
            <a:r>
              <a:rPr lang="en-US" sz="2000" dirty="0" smtClean="0"/>
              <a:t>Looked to nature as an economic model and initiated new processes and material use.  Initiated a “take back and recycle” program at the end of the product’s life.</a:t>
            </a:r>
          </a:p>
          <a:p>
            <a:r>
              <a:rPr lang="en-US" sz="2000" dirty="0" smtClean="0"/>
              <a:t>Established a “lease” program to enjoy the services of carpet without actually buying the carpet.</a:t>
            </a:r>
            <a:endParaRPr lang="en-US" sz="2000" dirty="0"/>
          </a:p>
        </p:txBody>
      </p:sp>
    </p:spTree>
    <p:extLst>
      <p:ext uri="{BB962C8B-B14F-4D97-AF65-F5344CB8AC3E}">
        <p14:creationId xmlns:p14="http://schemas.microsoft.com/office/powerpoint/2010/main" val="799253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mi.org/Content/Images/Resources_NatC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2057400"/>
            <a:ext cx="2857500" cy="3971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0668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914400" y="152400"/>
            <a:ext cx="7924800" cy="9144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dirty="0" smtClean="0">
                <a:solidFill>
                  <a:srgbClr val="009999"/>
                </a:solidFill>
                <a:effectLst>
                  <a:outerShdw blurRad="38100" dist="38100" dir="2700000" algn="tl">
                    <a:srgbClr val="000000">
                      <a:alpha val="43137"/>
                    </a:srgbClr>
                  </a:outerShdw>
                </a:effectLst>
                <a:latin typeface="Arial Narrow" pitchFamily="34" charset="0"/>
                <a:cs typeface="Khmer UI" pitchFamily="34" charset="0"/>
              </a:rPr>
              <a:t>Natural Capitalism vs. Classical Capitalism</a:t>
            </a:r>
            <a:endParaRPr lang="en-US" sz="3400" dirty="0">
              <a:solidFill>
                <a:srgbClr val="009999"/>
              </a:solidFill>
              <a:latin typeface="Arial Narrow" pitchFamily="34" charset="0"/>
              <a:cs typeface="Khmer UI" pitchFamily="34" charset="0"/>
            </a:endParaRPr>
          </a:p>
        </p:txBody>
      </p:sp>
      <p:sp>
        <p:nvSpPr>
          <p:cNvPr id="10" name="Title 1"/>
          <p:cNvSpPr txBox="1">
            <a:spLocks/>
          </p:cNvSpPr>
          <p:nvPr/>
        </p:nvSpPr>
        <p:spPr>
          <a:xfrm>
            <a:off x="152400" y="0"/>
            <a:ext cx="7620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rgbClr val="009999"/>
              </a:solidFill>
              <a:latin typeface="Arial Narrow" pitchFamily="34" charset="0"/>
              <a:cs typeface="Khmer UI" pitchFamily="34" charset="0"/>
            </a:endParaRPr>
          </a:p>
        </p:txBody>
      </p:sp>
      <p:sp>
        <p:nvSpPr>
          <p:cNvPr id="6" name="Title 5"/>
          <p:cNvSpPr>
            <a:spLocks noGrp="1"/>
          </p:cNvSpPr>
          <p:nvPr>
            <p:ph type="title"/>
          </p:nvPr>
        </p:nvSpPr>
        <p:spPr/>
        <p:txBody>
          <a:bodyPr/>
          <a:lstStyle/>
          <a:p>
            <a:endParaRPr lang="en-US"/>
          </a:p>
        </p:txBody>
      </p:sp>
      <p:sp>
        <p:nvSpPr>
          <p:cNvPr id="5" name="Content Placeholder 4"/>
          <p:cNvSpPr>
            <a:spLocks noGrp="1"/>
          </p:cNvSpPr>
          <p:nvPr>
            <p:ph sz="half" idx="1"/>
          </p:nvPr>
        </p:nvSpPr>
        <p:spPr>
          <a:xfrm>
            <a:off x="457200" y="1600200"/>
            <a:ext cx="4038600" cy="5067300"/>
          </a:xfrm>
        </p:spPr>
        <p:txBody>
          <a:bodyPr>
            <a:normAutofit fontScale="55000" lnSpcReduction="20000"/>
          </a:bodyPr>
          <a:lstStyle/>
          <a:p>
            <a:r>
              <a:rPr lang="en-US" b="1" dirty="0" smtClean="0"/>
              <a:t>“</a:t>
            </a:r>
            <a:r>
              <a:rPr lang="en-US" sz="3800" b="1" dirty="0" smtClean="0"/>
              <a:t>Natural Capitalism” is a book</a:t>
            </a:r>
            <a:r>
              <a:rPr lang="en-US" sz="3800" b="1" dirty="0"/>
              <a:t> </a:t>
            </a:r>
            <a:r>
              <a:rPr lang="en-US" sz="3800" b="1" dirty="0" smtClean="0"/>
              <a:t>that has lead the environmental economics movement.</a:t>
            </a:r>
          </a:p>
          <a:p>
            <a:r>
              <a:rPr lang="en-US" sz="3800" b="1" dirty="0" smtClean="0"/>
              <a:t>Natural Capitalism is based off of the idea of sustainability and renewability.  Natural resources have value and can be depleted.</a:t>
            </a:r>
          </a:p>
          <a:p>
            <a:pPr lvl="1"/>
            <a:r>
              <a:rPr lang="en-US" sz="3800" b="1" dirty="0" smtClean="0"/>
              <a:t>How does the carpet company follow this model of economics?</a:t>
            </a:r>
          </a:p>
          <a:p>
            <a:pPr>
              <a:defRPr/>
            </a:pPr>
            <a:r>
              <a:rPr lang="en-US" sz="3800" b="1" dirty="0" smtClean="0"/>
              <a:t>Classical Capitalism assumes </a:t>
            </a:r>
            <a:r>
              <a:rPr lang="en-US" sz="3800" b="1" dirty="0"/>
              <a:t>that natural capital is infinite and is based on supply and demand</a:t>
            </a:r>
            <a:r>
              <a:rPr lang="en-US" sz="3800" b="1" dirty="0" smtClean="0"/>
              <a:t>.</a:t>
            </a:r>
          </a:p>
          <a:p>
            <a:pPr lvl="1">
              <a:defRPr/>
            </a:pPr>
            <a:r>
              <a:rPr lang="en-US" sz="3800" b="1" dirty="0" smtClean="0"/>
              <a:t>Which companies follow this model of economics?</a:t>
            </a:r>
            <a:endParaRPr lang="en-US" sz="3800" b="1" dirty="0"/>
          </a:p>
        </p:txBody>
      </p:sp>
      <p:sp>
        <p:nvSpPr>
          <p:cNvPr id="7" name="Content Placeholder 6"/>
          <p:cNvSpPr>
            <a:spLocks noGrp="1"/>
          </p:cNvSpPr>
          <p:nvPr>
            <p:ph sz="half" idx="2"/>
          </p:nvPr>
        </p:nvSpPr>
        <p:spPr/>
        <p:txBody>
          <a:bodyPr>
            <a:normAutofit fontScale="55000" lnSpcReduction="20000"/>
          </a:bodyPr>
          <a:lstStyle/>
          <a:p>
            <a:endParaRPr lang="en-US" dirty="0"/>
          </a:p>
        </p:txBody>
      </p:sp>
      <p:pic>
        <p:nvPicPr>
          <p:cNvPr id="19" name="Picture 5" descr="thomas-malthus-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572000"/>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descr="adam_smi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376362"/>
            <a:ext cx="23749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6"/>
          <p:cNvSpPr txBox="1">
            <a:spLocks noChangeArrowheads="1"/>
          </p:cNvSpPr>
          <p:nvPr/>
        </p:nvSpPr>
        <p:spPr bwMode="auto">
          <a:xfrm>
            <a:off x="3810000" y="6107906"/>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a:t>Thomas Malthus</a:t>
            </a:r>
          </a:p>
        </p:txBody>
      </p:sp>
      <p:sp>
        <p:nvSpPr>
          <p:cNvPr id="22" name="Text Box 9"/>
          <p:cNvSpPr txBox="1">
            <a:spLocks noChangeArrowheads="1"/>
          </p:cNvSpPr>
          <p:nvPr/>
        </p:nvSpPr>
        <p:spPr bwMode="auto">
          <a:xfrm>
            <a:off x="4267200" y="4388643"/>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a:t>Adam Smith</a:t>
            </a:r>
          </a:p>
        </p:txBody>
      </p:sp>
    </p:spTree>
    <p:extLst>
      <p:ext uri="{BB962C8B-B14F-4D97-AF65-F5344CB8AC3E}">
        <p14:creationId xmlns:p14="http://schemas.microsoft.com/office/powerpoint/2010/main" val="407951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strVal val="#ppt_w+.3"/>
                                          </p:val>
                                        </p:tav>
                                        <p:tav tm="100000">
                                          <p:val>
                                            <p:strVal val="#ppt_w"/>
                                          </p:val>
                                        </p:tav>
                                      </p:tavLst>
                                    </p:anim>
                                    <p:anim calcmode="lin" valueType="num">
                                      <p:cBhvr>
                                        <p:cTn id="26" dur="1000" fill="hold"/>
                                        <p:tgtEl>
                                          <p:spTgt spid="19"/>
                                        </p:tgtEl>
                                        <p:attrNameLst>
                                          <p:attrName>ppt_h</p:attrName>
                                        </p:attrNameLst>
                                      </p:cBhvr>
                                      <p:tavLst>
                                        <p:tav tm="0">
                                          <p:val>
                                            <p:strVal val="#ppt_h"/>
                                          </p:val>
                                        </p:tav>
                                        <p:tav tm="100000">
                                          <p:val>
                                            <p:strVal val="#ppt_h"/>
                                          </p:val>
                                        </p:tav>
                                      </p:tavLst>
                                    </p:anim>
                                    <p:animEffect transition="in" filter="fade">
                                      <p:cBhvr>
                                        <p:cTn id="27" dur="1000"/>
                                        <p:tgtEl>
                                          <p:spTgt spid="19"/>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strVal val="#ppt_w+.3"/>
                                          </p:val>
                                        </p:tav>
                                        <p:tav tm="100000">
                                          <p:val>
                                            <p:strVal val="#ppt_w"/>
                                          </p:val>
                                        </p:tav>
                                      </p:tavLst>
                                    </p:anim>
                                    <p:anim calcmode="lin" valueType="num">
                                      <p:cBhvr>
                                        <p:cTn id="31" dur="1000" fill="hold"/>
                                        <p:tgtEl>
                                          <p:spTgt spid="20"/>
                                        </p:tgtEl>
                                        <p:attrNameLst>
                                          <p:attrName>ppt_h</p:attrName>
                                        </p:attrNameLst>
                                      </p:cBhvr>
                                      <p:tavLst>
                                        <p:tav tm="0">
                                          <p:val>
                                            <p:strVal val="#ppt_h"/>
                                          </p:val>
                                        </p:tav>
                                        <p:tav tm="100000">
                                          <p:val>
                                            <p:strVal val="#ppt_h"/>
                                          </p:val>
                                        </p:tav>
                                      </p:tavLst>
                                    </p:anim>
                                    <p:animEffect transition="in" filter="fade">
                                      <p:cBhvr>
                                        <p:cTn id="32" dur="1000"/>
                                        <p:tgtEl>
                                          <p:spTgt spid="20"/>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0668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914400" y="152400"/>
            <a:ext cx="7924800" cy="9144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dirty="0">
                <a:solidFill>
                  <a:srgbClr val="009999"/>
                </a:solidFill>
                <a:effectLst>
                  <a:outerShdw blurRad="38100" dist="38100" dir="2700000" algn="tl">
                    <a:srgbClr val="000000">
                      <a:alpha val="43137"/>
                    </a:srgbClr>
                  </a:outerShdw>
                </a:effectLst>
                <a:latin typeface="Arial Narrow" pitchFamily="34" charset="0"/>
                <a:cs typeface="Khmer UI" pitchFamily="34" charset="0"/>
              </a:rPr>
              <a:t>WALL TO WALL, CRADLE TO CRADLE </a:t>
            </a:r>
            <a:endParaRPr lang="en-US" sz="6600" dirty="0" smtClean="0">
              <a:solidFill>
                <a:srgbClr val="009999"/>
              </a:solidFill>
              <a:effectLst>
                <a:outerShdw blurRad="38100" dist="38100" dir="2700000" algn="tl">
                  <a:srgbClr val="000000">
                    <a:alpha val="43137"/>
                  </a:srgbClr>
                </a:outerShdw>
              </a:effectLst>
              <a:latin typeface="Arial Narrow" pitchFamily="34" charset="0"/>
              <a:cs typeface="Khmer UI" pitchFamily="34" charset="0"/>
            </a:endParaRPr>
          </a:p>
          <a:p>
            <a:pPr algn="l"/>
            <a:r>
              <a:rPr lang="en-US" sz="3600" dirty="0">
                <a:solidFill>
                  <a:srgbClr val="009999"/>
                </a:solidFill>
              </a:rPr>
              <a:t>A leading carpet company takes a chance on going green</a:t>
            </a:r>
            <a:endParaRPr lang="en-US" sz="3400" dirty="0">
              <a:solidFill>
                <a:srgbClr val="009999"/>
              </a:solidFill>
              <a:latin typeface="Arial Narrow" pitchFamily="34" charset="0"/>
              <a:cs typeface="Khmer UI" pitchFamily="34" charset="0"/>
            </a:endParaRPr>
          </a:p>
        </p:txBody>
      </p:sp>
      <p:sp>
        <p:nvSpPr>
          <p:cNvPr id="10" name="Title 1"/>
          <p:cNvSpPr txBox="1">
            <a:spLocks/>
          </p:cNvSpPr>
          <p:nvPr/>
        </p:nvSpPr>
        <p:spPr>
          <a:xfrm>
            <a:off x="152400" y="-76200"/>
            <a:ext cx="762000" cy="1295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8000" dirty="0">
              <a:solidFill>
                <a:srgbClr val="009999"/>
              </a:solidFill>
              <a:latin typeface="Arial Narrow" pitchFamily="34" charset="0"/>
              <a:cs typeface="Khmer UI" pitchFamily="34" charset="0"/>
            </a:endParaRPr>
          </a:p>
        </p:txBody>
      </p:sp>
      <p:pic>
        <p:nvPicPr>
          <p:cNvPr id="1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922"/>
          <a:stretch/>
        </p:blipFill>
        <p:spPr bwMode="auto">
          <a:xfrm>
            <a:off x="76200" y="1295400"/>
            <a:ext cx="4381872" cy="2457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0" y="1371600"/>
            <a:ext cx="4305672" cy="4893647"/>
          </a:xfrm>
          <a:prstGeom prst="rect">
            <a:avLst/>
          </a:prstGeom>
          <a:noFill/>
        </p:spPr>
        <p:txBody>
          <a:bodyPr wrap="square" rtlCol="0">
            <a:spAutoFit/>
          </a:bodyPr>
          <a:lstStyle/>
          <a:p>
            <a:r>
              <a:rPr lang="en-US" sz="2400" b="1" dirty="0" smtClean="0"/>
              <a:t>Choices made by businesses and consumers impact the environment—energy, water, waste.</a:t>
            </a:r>
          </a:p>
          <a:p>
            <a:r>
              <a:rPr lang="en-US" sz="2400" b="1" dirty="0" smtClean="0"/>
              <a:t>Environmentally mindful businesses look to nature as a model.</a:t>
            </a:r>
          </a:p>
          <a:p>
            <a:r>
              <a:rPr lang="en-US" sz="2400" dirty="0" smtClean="0">
                <a:solidFill>
                  <a:schemeClr val="bg1">
                    <a:lumMod val="75000"/>
                  </a:schemeClr>
                </a:solidFill>
              </a:rPr>
              <a:t>Ecosystems goods and services—timber fish, and water are goods; air purification, erosion control,  and nutrient cycling are services.</a:t>
            </a:r>
          </a:p>
          <a:p>
            <a:r>
              <a:rPr lang="en-US" sz="2400" dirty="0" smtClean="0">
                <a:solidFill>
                  <a:schemeClr val="bg1">
                    <a:lumMod val="75000"/>
                  </a:schemeClr>
                </a:solidFill>
              </a:rPr>
              <a:t>Some services, such as oxygen production</a:t>
            </a:r>
            <a:r>
              <a:rPr lang="en-US" sz="2400" dirty="0">
                <a:solidFill>
                  <a:schemeClr val="bg1">
                    <a:lumMod val="75000"/>
                  </a:schemeClr>
                </a:solidFill>
              </a:rPr>
              <a:t> </a:t>
            </a:r>
            <a:r>
              <a:rPr lang="en-US" sz="2400" dirty="0" smtClean="0">
                <a:solidFill>
                  <a:schemeClr val="bg1">
                    <a:lumMod val="75000"/>
                  </a:schemeClr>
                </a:solidFill>
              </a:rPr>
              <a:t>are life supporting.</a:t>
            </a:r>
            <a:endParaRPr lang="en-US" sz="2400" dirty="0">
              <a:solidFill>
                <a:schemeClr val="bg1">
                  <a:lumMod val="75000"/>
                </a:schemeClr>
              </a:solidFill>
            </a:endParaRPr>
          </a:p>
        </p:txBody>
      </p:sp>
      <p:pic>
        <p:nvPicPr>
          <p:cNvPr id="12" name="Picture 22" descr="unnumbered_11_p19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173" t="1894" r="27712" b="9080"/>
          <a:stretch/>
        </p:blipFill>
        <p:spPr bwMode="auto">
          <a:xfrm>
            <a:off x="304800" y="4000944"/>
            <a:ext cx="1962336" cy="2368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12" descr="infographic_09_05_0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516" t="3284" r="25604" b="9799"/>
          <a:stretch/>
        </p:blipFill>
        <p:spPr bwMode="auto">
          <a:xfrm>
            <a:off x="2402388" y="4023528"/>
            <a:ext cx="1941012" cy="233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122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52400" y="1219200"/>
            <a:ext cx="8686800" cy="0"/>
          </a:xfrm>
          <a:prstGeom prst="line">
            <a:avLst/>
          </a:prstGeom>
          <a:ln w="3175">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10668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2400" y="1143000"/>
            <a:ext cx="86868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914400" y="152400"/>
            <a:ext cx="7924800" cy="9144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dirty="0">
                <a:solidFill>
                  <a:srgbClr val="009999"/>
                </a:solidFill>
                <a:effectLst>
                  <a:outerShdw blurRad="38100" dist="38100" dir="2700000" algn="tl">
                    <a:srgbClr val="000000">
                      <a:alpha val="43137"/>
                    </a:srgbClr>
                  </a:outerShdw>
                </a:effectLst>
                <a:latin typeface="Arial Narrow" pitchFamily="34" charset="0"/>
                <a:cs typeface="Khmer UI" pitchFamily="34" charset="0"/>
              </a:rPr>
              <a:t>WALL TO WALL, CRADLE TO CRADLE </a:t>
            </a:r>
            <a:endParaRPr lang="en-US" sz="6600" dirty="0" smtClean="0">
              <a:solidFill>
                <a:srgbClr val="009999"/>
              </a:solidFill>
              <a:effectLst>
                <a:outerShdw blurRad="38100" dist="38100" dir="2700000" algn="tl">
                  <a:srgbClr val="000000">
                    <a:alpha val="43137"/>
                  </a:srgbClr>
                </a:outerShdw>
              </a:effectLst>
              <a:latin typeface="Arial Narrow" pitchFamily="34" charset="0"/>
              <a:cs typeface="Khmer UI" pitchFamily="34" charset="0"/>
            </a:endParaRPr>
          </a:p>
          <a:p>
            <a:pPr algn="l"/>
            <a:r>
              <a:rPr lang="en-US" sz="3600" dirty="0">
                <a:solidFill>
                  <a:srgbClr val="009999"/>
                </a:solidFill>
              </a:rPr>
              <a:t>A leading carpet company takes a chance on going green</a:t>
            </a:r>
            <a:endParaRPr lang="en-US" sz="3400" dirty="0">
              <a:solidFill>
                <a:srgbClr val="009999"/>
              </a:solidFill>
              <a:latin typeface="Arial Narrow" pitchFamily="34" charset="0"/>
              <a:cs typeface="Khmer UI" pitchFamily="34" charset="0"/>
            </a:endParaRPr>
          </a:p>
        </p:txBody>
      </p:sp>
      <p:sp>
        <p:nvSpPr>
          <p:cNvPr id="10" name="Title 1"/>
          <p:cNvSpPr txBox="1">
            <a:spLocks/>
          </p:cNvSpPr>
          <p:nvPr/>
        </p:nvSpPr>
        <p:spPr>
          <a:xfrm>
            <a:off x="152400" y="0"/>
            <a:ext cx="7620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rgbClr val="009999"/>
              </a:solidFill>
              <a:latin typeface="Arial Narrow" pitchFamily="34" charset="0"/>
              <a:cs typeface="Khmer UI" pitchFamily="34" charset="0"/>
            </a:endParaRPr>
          </a:p>
        </p:txBody>
      </p:sp>
      <p:pic>
        <p:nvPicPr>
          <p:cNvPr id="1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922"/>
          <a:stretch/>
        </p:blipFill>
        <p:spPr bwMode="auto">
          <a:xfrm>
            <a:off x="76200" y="1295400"/>
            <a:ext cx="4381872" cy="2457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0" y="1371600"/>
            <a:ext cx="4305672" cy="5632311"/>
          </a:xfrm>
          <a:prstGeom prst="rect">
            <a:avLst/>
          </a:prstGeom>
          <a:noFill/>
        </p:spPr>
        <p:txBody>
          <a:bodyPr wrap="square" rtlCol="0">
            <a:spAutoFit/>
          </a:bodyPr>
          <a:lstStyle/>
          <a:p>
            <a:r>
              <a:rPr lang="en-US" sz="2400" dirty="0" smtClean="0">
                <a:solidFill>
                  <a:schemeClr val="bg1">
                    <a:lumMod val="75000"/>
                  </a:schemeClr>
                </a:solidFill>
              </a:rPr>
              <a:t>Choices made by businesses and consumers impact the environment—energy, water, waste.</a:t>
            </a:r>
          </a:p>
          <a:p>
            <a:r>
              <a:rPr lang="en-US" sz="2400" dirty="0" smtClean="0">
                <a:solidFill>
                  <a:schemeClr val="bg1">
                    <a:lumMod val="75000"/>
                  </a:schemeClr>
                </a:solidFill>
              </a:rPr>
              <a:t>Environmentally mindful businesses look to nature as a model.</a:t>
            </a:r>
          </a:p>
          <a:p>
            <a:r>
              <a:rPr lang="en-US" sz="2400" b="1" u="sng" dirty="0" smtClean="0"/>
              <a:t>Ecosystems goods and services</a:t>
            </a:r>
            <a:r>
              <a:rPr lang="en-US" sz="2400" b="1" dirty="0" smtClean="0"/>
              <a:t>—timber, fish, and water are goods; air purification, erosion control, and nutrient cycling are services.</a:t>
            </a:r>
          </a:p>
          <a:p>
            <a:r>
              <a:rPr lang="en-US" sz="2400" b="1" dirty="0" smtClean="0"/>
              <a:t>Most services, such as oxygen production</a:t>
            </a:r>
            <a:r>
              <a:rPr lang="en-US" sz="2400" b="1" dirty="0"/>
              <a:t>,</a:t>
            </a:r>
            <a:r>
              <a:rPr lang="en-US" sz="2400" b="1" dirty="0" smtClean="0"/>
              <a:t> are life supporting</a:t>
            </a:r>
            <a:endParaRPr lang="en-US" sz="2400" b="1" dirty="0"/>
          </a:p>
        </p:txBody>
      </p:sp>
      <p:pic>
        <p:nvPicPr>
          <p:cNvPr id="12" name="Picture 22" descr="unnumbered_11_p19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173" t="1894" r="27712" b="9080"/>
          <a:stretch/>
        </p:blipFill>
        <p:spPr bwMode="auto">
          <a:xfrm>
            <a:off x="304800" y="4000944"/>
            <a:ext cx="1962336" cy="2368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12" descr="infographic_09_05_0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516" t="3284" r="25604" b="9799"/>
          <a:stretch/>
        </p:blipFill>
        <p:spPr bwMode="auto">
          <a:xfrm>
            <a:off x="2402388" y="4023528"/>
            <a:ext cx="1941012" cy="233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05000" y="1375558"/>
            <a:ext cx="2057400" cy="523220"/>
          </a:xfrm>
          <a:prstGeom prst="rect">
            <a:avLst/>
          </a:prstGeom>
          <a:noFill/>
        </p:spPr>
        <p:txBody>
          <a:bodyPr wrap="square" rtlCol="0">
            <a:spAutoFit/>
          </a:bodyPr>
          <a:lstStyle/>
          <a:p>
            <a:r>
              <a:rPr lang="en-US" sz="1400" i="1" dirty="0" smtClean="0">
                <a:solidFill>
                  <a:schemeClr val="accent5">
                    <a:lumMod val="50000"/>
                  </a:schemeClr>
                </a:solidFill>
              </a:rPr>
              <a:t>Value of ecosystem goods and services</a:t>
            </a:r>
            <a:endParaRPr lang="en-US" sz="1400" i="1" dirty="0">
              <a:solidFill>
                <a:schemeClr val="accent5">
                  <a:lumMod val="50000"/>
                </a:schemeClr>
              </a:solidFill>
            </a:endParaRPr>
          </a:p>
        </p:txBody>
      </p:sp>
    </p:spTree>
    <p:extLst>
      <p:ext uri="{BB962C8B-B14F-4D97-AF65-F5344CB8AC3E}">
        <p14:creationId xmlns:p14="http://schemas.microsoft.com/office/powerpoint/2010/main" val="3199641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17409</TotalTime>
  <Words>2062</Words>
  <Application>Microsoft Office PowerPoint</Application>
  <PresentationFormat>On-screen Show (4:3)</PresentationFormat>
  <Paragraphs>270</Paragraphs>
  <Slides>41</Slides>
  <Notes>36</Notes>
  <HiddenSlides>12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Arial Narrow</vt:lpstr>
      <vt:lpstr>Calibri</vt:lpstr>
      <vt:lpstr>Khmer UI</vt:lpstr>
      <vt:lpstr>Office Theme</vt:lpstr>
      <vt:lpstr>CHAPTER 4   ENVIRONMENTAL ECONOMICS AND CONSUMPTION WALL TO WALL, CRADLE TO CRADLE A leading carpet company takes a chance on going green</vt:lpstr>
      <vt:lpstr>CHAPTER 4   ENVIRONMENTAL ECONOMICS AND CONSUMPTION WALL TO WALL, CRADLE TO CRADLE A leading carpet company takes a chance on going green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you do?</vt:lpstr>
      <vt:lpstr>Homework—due tomorrow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SCIENCE LITERACY AND THE PROCESS OF SCIENCE  SCIENCE  AND THE SKY  Solving the mystery of disappearing ozone</dc:title>
  <dc:creator>Beth</dc:creator>
  <cp:lastModifiedBy>Nelson, Joelle   SHS-Staff</cp:lastModifiedBy>
  <cp:revision>151</cp:revision>
  <dcterms:created xsi:type="dcterms:W3CDTF">2012-04-12T20:09:13Z</dcterms:created>
  <dcterms:modified xsi:type="dcterms:W3CDTF">2019-03-14T00:30:33Z</dcterms:modified>
</cp:coreProperties>
</file>