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46008-66C0-49EE-8A00-1155CF053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83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CB57EA-182F-4F79-A15F-0AA25EA58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l2xac9_dmkBtzuhjdubF6DcUNPy7eWUnSP_5rh__WV_alhg/viewform" TargetMode="External"/><Relationship Id="rId2" Type="http://schemas.openxmlformats.org/officeDocument/2006/relationships/hyperlink" Target="https://docs.google.com/forms/d/e/1FAIpQLSe3q666o0cQGj9DZMAGAcOfV1okc7MWvROoqvyJp4n1vv3RXg/viewfor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to Environmental Systems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Nature of Environmental Value Systems</a:t>
            </a:r>
          </a:p>
        </p:txBody>
      </p:sp>
    </p:spTree>
    <p:extLst>
      <p:ext uri="{BB962C8B-B14F-4D97-AF65-F5344CB8AC3E}">
        <p14:creationId xmlns:p14="http://schemas.microsoft.com/office/powerpoint/2010/main" val="341102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Anthropocentric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Economic growth is the goal</a:t>
            </a:r>
          </a:p>
          <a:p>
            <a:pPr lvl="1">
              <a:defRPr/>
            </a:pPr>
            <a:r>
              <a:rPr lang="en-US" sz="4000" dirty="0" smtClean="0"/>
              <a:t>We can always keep the economy growing.</a:t>
            </a:r>
          </a:p>
          <a:p>
            <a:pPr lvl="1">
              <a:defRPr/>
            </a:pPr>
            <a:r>
              <a:rPr lang="en-US" sz="4000" dirty="0" smtClean="0"/>
              <a:t>There will always be more resources to exploit.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78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Environmental Value System</a:t>
            </a:r>
            <a:br>
              <a:rPr lang="en-US" sz="4000" dirty="0"/>
            </a:br>
            <a:r>
              <a:rPr lang="en-US" sz="4000" dirty="0" err="1"/>
              <a:t>Ecocentrism</a:t>
            </a:r>
            <a:endParaRPr lang="en-US" sz="4000" dirty="0"/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28800" y="1447801"/>
            <a:ext cx="8839200" cy="44227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200" dirty="0" smtClean="0"/>
              <a:t>An </a:t>
            </a:r>
            <a:r>
              <a:rPr lang="en-US" sz="3200" dirty="0" err="1" smtClean="0"/>
              <a:t>ecocentric</a:t>
            </a:r>
            <a:r>
              <a:rPr lang="en-US" sz="3200" dirty="0" smtClean="0"/>
              <a:t> viewpoint integrates social, spiritual and environmental dimensions into a holistic ideal.</a:t>
            </a:r>
          </a:p>
          <a:p>
            <a:pPr>
              <a:defRPr/>
            </a:pPr>
            <a:r>
              <a:rPr lang="en-US" sz="3200" dirty="0" smtClean="0"/>
              <a:t>It puts ecology and nature as central to humanity and emphasizes a less materialistic approach to life with greater self-sufficiency of societies. </a:t>
            </a:r>
          </a:p>
          <a:p>
            <a:pPr>
              <a:defRPr/>
            </a:pPr>
            <a:r>
              <a:rPr lang="en-US" sz="3200" dirty="0" smtClean="0"/>
              <a:t>An </a:t>
            </a:r>
            <a:r>
              <a:rPr lang="en-US" sz="3200" dirty="0" err="1" smtClean="0"/>
              <a:t>ecocentric</a:t>
            </a:r>
            <a:r>
              <a:rPr lang="en-US" sz="3200" dirty="0" smtClean="0"/>
              <a:t> viewpoint prioritizes </a:t>
            </a:r>
            <a:r>
              <a:rPr lang="en-US" sz="3200" dirty="0" err="1" smtClean="0"/>
              <a:t>biorights</a:t>
            </a:r>
            <a:r>
              <a:rPr lang="en-US" sz="3200" dirty="0" smtClean="0"/>
              <a:t>, emphasizes the importance of education and encourages self-restraint in human behavior.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The Gaia Hypothesis—the idea that the planet is a living organism is a deep ecologists viewpoint</a:t>
            </a:r>
            <a:endParaRPr lang="en-US" sz="4000" dirty="0"/>
          </a:p>
        </p:txBody>
      </p:sp>
      <p:pic>
        <p:nvPicPr>
          <p:cNvPr id="13316" name="Picture 2" descr="http://ecolo.org/lovelock/book-covers/lovelock.newLookAt.en.cou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819400"/>
            <a:ext cx="2638425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Environmental Value System </a:t>
            </a:r>
            <a:r>
              <a:rPr lang="en-US" sz="4000" dirty="0" err="1"/>
              <a:t>Technocentrism</a:t>
            </a:r>
            <a:endParaRPr lang="en-US" sz="4000" dirty="0"/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In addition to the two philosophical approaches discussed earlier, a new approach has recently emerged.</a:t>
            </a:r>
          </a:p>
          <a:p>
            <a:pPr eaLnBrk="1" hangingPunct="1">
              <a:defRPr/>
            </a:pPr>
            <a:r>
              <a:rPr lang="en-US" sz="3600" dirty="0" err="1" smtClean="0"/>
              <a:t>Technocentrics</a:t>
            </a:r>
            <a:r>
              <a:rPr lang="en-US" sz="3600" dirty="0" smtClean="0"/>
              <a:t> have absolute faith in technology and industry to solve environmental problems </a:t>
            </a:r>
          </a:p>
          <a:p>
            <a:pPr lvl="1" eaLnBrk="1" hangingPunct="1">
              <a:defRPr/>
            </a:pPr>
            <a:r>
              <a:rPr lang="en-US" sz="3600" dirty="0" smtClean="0"/>
              <a:t>They firmly believe that humans have control over nature. </a:t>
            </a:r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18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Technocentrism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We can solve any pollution problem that we cause</a:t>
            </a:r>
          </a:p>
          <a:p>
            <a:pPr>
              <a:defRPr/>
            </a:pPr>
            <a:r>
              <a:rPr lang="en-US" sz="4000" dirty="0" smtClean="0"/>
              <a:t>Whatever we do, we can solve it.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06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y_whale_neah_bay_b_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1600200"/>
            <a:ext cx="4032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982663"/>
            <a:ext cx="9601200" cy="1303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dirty="0"/>
              <a:t>The Gray Whales of </a:t>
            </a:r>
            <a:r>
              <a:rPr lang="en-US" sz="4100" dirty="0" err="1"/>
              <a:t>Neah</a:t>
            </a:r>
            <a:r>
              <a:rPr lang="en-US" sz="4100" dirty="0"/>
              <a:t> Bay </a:t>
            </a:r>
            <a:br>
              <a:rPr lang="en-US" sz="4100" dirty="0"/>
            </a:br>
            <a:r>
              <a:rPr lang="en-US" sz="4100" dirty="0"/>
              <a:t>(</a:t>
            </a:r>
            <a:r>
              <a:rPr lang="en-US" sz="1800" dirty="0" err="1"/>
              <a:t>Enger</a:t>
            </a:r>
            <a:r>
              <a:rPr lang="en-US" sz="1800" dirty="0"/>
              <a:t> pg. 18)</a:t>
            </a:r>
            <a:endParaRPr lang="en-US" sz="4100" dirty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924800" y="2209801"/>
            <a:ext cx="2286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/>
              <a:t>Clash of different value systems about exploitation of natural resources.</a:t>
            </a:r>
          </a:p>
        </p:txBody>
      </p:sp>
    </p:spTree>
    <p:extLst>
      <p:ext uri="{BB962C8B-B14F-4D97-AF65-F5344CB8AC3E}">
        <p14:creationId xmlns:p14="http://schemas.microsoft.com/office/powerpoint/2010/main" val="7940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Cars and Value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Let’s use cars as an example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2971800"/>
          <a:ext cx="6858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r>
                        <a:rPr lang="en-US" baseline="0" dirty="0" smtClean="0"/>
                        <a:t> pollution due to cars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EVS?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Gas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</a:t>
                      </a:r>
                      <a:r>
                        <a:rPr lang="en-US" baseline="0" dirty="0" smtClean="0"/>
                        <a:t> 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Walk instead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1"/>
            <a:ext cx="8510588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Environmental Value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1" y="1752601"/>
            <a:ext cx="4194175" cy="4422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Each approach values different parts of the environment differently. </a:t>
            </a:r>
          </a:p>
          <a:p>
            <a:pPr lvl="1">
              <a:defRPr/>
            </a:pPr>
            <a:r>
              <a:rPr lang="en-US" dirty="0" err="1" smtClean="0"/>
              <a:t>Eg</a:t>
            </a:r>
            <a:r>
              <a:rPr lang="en-US" dirty="0" smtClean="0"/>
              <a:t>.  An anthropocentric might look at a forest as timber while an </a:t>
            </a:r>
            <a:r>
              <a:rPr lang="en-US" dirty="0" err="1" smtClean="0"/>
              <a:t>ecocentric</a:t>
            </a:r>
            <a:r>
              <a:rPr lang="en-US" dirty="0" smtClean="0"/>
              <a:t> would look at it as beauty and a place for organisms to live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413" name="Picture 2" descr="http://assets.carbonbrief.org/wp-content/uploads/2015/08/stock-forest-wood-england-UK-1550x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1524000"/>
            <a:ext cx="49006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s://pixabay.com/static/uploads/photo/2015/02/13/09/47/finance-634901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http://sustainablepulse.com/wp-content/uploads/spotted-ow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1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2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Environmental Value Systems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As a class, let’s compare the environmental value system of the following two societies:</a:t>
            </a:r>
          </a:p>
          <a:p>
            <a:pPr lvl="1" eaLnBrk="1" hangingPunct="1">
              <a:defRPr/>
            </a:pPr>
            <a:r>
              <a:rPr lang="en-US" sz="3200" dirty="0" smtClean="0"/>
              <a:t>First Nation American vs. European pioneers (make a chart)</a:t>
            </a:r>
          </a:p>
        </p:txBody>
      </p:sp>
    </p:spTree>
    <p:extLst>
      <p:ext uri="{BB962C8B-B14F-4D97-AF65-F5344CB8AC3E}">
        <p14:creationId xmlns:p14="http://schemas.microsoft.com/office/powerpoint/2010/main" val="2733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Environmental Value System</a:t>
            </a:r>
            <a:br>
              <a:rPr lang="en-US" sz="4000"/>
            </a:br>
            <a:r>
              <a:rPr lang="en-US" sz="4000"/>
              <a:t>Personal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/>
              <a:t>Personally you should reflect upon where you stand on the continuum of environmental philosophies throughout this course.  </a:t>
            </a:r>
          </a:p>
        </p:txBody>
      </p:sp>
    </p:spTree>
    <p:extLst>
      <p:ext uri="{BB962C8B-B14F-4D97-AF65-F5344CB8AC3E}">
        <p14:creationId xmlns:p14="http://schemas.microsoft.com/office/powerpoint/2010/main" val="12949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5" y="1676400"/>
            <a:ext cx="8540750" cy="3200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Stop here and have students take the survey on the computers.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286000" y="4876801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400" dirty="0"/>
          </a:p>
        </p:txBody>
      </p:sp>
      <p:sp>
        <p:nvSpPr>
          <p:cNvPr id="3077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2133600" y="266700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dirty="0" smtClean="0">
                <a:hlinkClick r:id="rId3"/>
              </a:rPr>
              <a:t>EVS Survey</a:t>
            </a:r>
            <a:endParaRPr lang="en-US" altLang="en-US" sz="4800" dirty="0"/>
          </a:p>
        </p:txBody>
      </p:sp>
    </p:spTree>
    <p:extLst>
      <p:ext uri="{BB962C8B-B14F-4D97-AF65-F5344CB8AC3E}">
        <p14:creationId xmlns:p14="http://schemas.microsoft.com/office/powerpoint/2010/main" val="7642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Conceptual Diagram of Range of EVSs.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4" y="1524000"/>
            <a:ext cx="10826936" cy="458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Environmental Value Systems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26" y="1303316"/>
            <a:ext cx="10972800" cy="5453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effectLst/>
              </a:rPr>
              <a:t>There is a spectrum of viewpoints and a person may be extreme </a:t>
            </a:r>
            <a:r>
              <a:rPr lang="en-US" sz="3600" dirty="0" err="1">
                <a:effectLst/>
              </a:rPr>
              <a:t>ecocentric</a:t>
            </a:r>
            <a:r>
              <a:rPr lang="en-US" sz="3600" dirty="0">
                <a:effectLst/>
              </a:rPr>
              <a:t> on one topic but more middle of the line on another.  It all depends on the inputs a person receives during her/his lifetime</a:t>
            </a:r>
            <a:endParaRPr lang="en-US" sz="3600" dirty="0"/>
          </a:p>
        </p:txBody>
      </p:sp>
      <p:pic>
        <p:nvPicPr>
          <p:cNvPr id="22532" name="Picture 6" descr="http://aiss-dp-ess.wikispaces.com/file/view/7%20fig%206a.png/346482080/7%20fig%20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3" y="3634554"/>
            <a:ext cx="6935355" cy="322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Corporate Environmental Value System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76400"/>
            <a:ext cx="8540750" cy="21351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800"/>
              <a:t>Corporations are legal entities designed to operate at a profit. </a:t>
            </a:r>
          </a:p>
          <a:p>
            <a:pPr eaLnBrk="1" hangingPunct="1">
              <a:defRPr/>
            </a:pPr>
            <a:r>
              <a:rPr lang="en-US" sz="2800"/>
              <a:t>They possess certain rights and privileges but are “artificial persons”.</a:t>
            </a:r>
          </a:p>
          <a:p>
            <a:pPr eaLnBrk="1" hangingPunct="1">
              <a:defRPr/>
            </a:pPr>
            <a:r>
              <a:rPr lang="en-US" sz="2800"/>
              <a:t>Primary purpose is neither to benefit the public nor to protect the environment but to generate a financial return for its shareholders.</a:t>
            </a:r>
          </a:p>
        </p:txBody>
      </p:sp>
    </p:spTree>
    <p:extLst>
      <p:ext uri="{BB962C8B-B14F-4D97-AF65-F5344CB8AC3E}">
        <p14:creationId xmlns:p14="http://schemas.microsoft.com/office/powerpoint/2010/main" val="2712618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100"/>
              <a:t>Corporate Decision Making</a:t>
            </a:r>
          </a:p>
        </p:txBody>
      </p:sp>
      <p:sp>
        <p:nvSpPr>
          <p:cNvPr id="132101" name="Rectangle 5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132102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When corporations look at pollution control and waste disposal they view its cost like any other cost and reductions in cost increase profits</a:t>
            </a:r>
          </a:p>
        </p:txBody>
      </p:sp>
      <p:pic>
        <p:nvPicPr>
          <p:cNvPr id="132100" name="Picture 4" descr="corporate_decision_make_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54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Corporate Environmental Value System </a:t>
            </a:r>
            <a:br>
              <a:rPr lang="en-US" sz="4000"/>
            </a:br>
            <a:r>
              <a:rPr lang="en-US" sz="4000"/>
              <a:t>Profitability and Power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Many important decisions affecting the environment are made not by governments or the public, but by executives of corporations.</a:t>
            </a:r>
          </a:p>
          <a:p>
            <a:pPr eaLnBrk="1" hangingPunct="1">
              <a:defRPr/>
            </a:pPr>
            <a:r>
              <a:rPr lang="en-US" smtClean="0"/>
              <a:t>More profit </a:t>
            </a:r>
            <a:r>
              <a:rPr lang="en-US" smtClean="0">
                <a:cs typeface="Arial" charset="0"/>
              </a:rPr>
              <a:t>→ </a:t>
            </a:r>
            <a:r>
              <a:rPr lang="en-US" smtClean="0"/>
              <a:t>more expansion </a:t>
            </a:r>
            <a:r>
              <a:rPr lang="en-US" smtClean="0">
                <a:cs typeface="Arial" charset="0"/>
              </a:rPr>
              <a:t>→ increase in productivity → more power → more decision making → more profit</a:t>
            </a:r>
          </a:p>
          <a:p>
            <a:pPr eaLnBrk="1" hangingPunct="1">
              <a:defRPr/>
            </a:pPr>
            <a:r>
              <a:rPr lang="en-US" smtClean="0">
                <a:cs typeface="Arial" charset="0"/>
              </a:rPr>
              <a:t>WTO (World Trade Organization)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1286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Corporate Environmental Value System</a:t>
            </a:r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Corporations are owned and therefore driven by shareholders.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If shareholders demand environmental responsibility, then corporations must comply.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What can you do?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Invest in environmentally ethical corporations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Homework:  use the Internet to research 10 environmentally ethical corporations—make a list of their names, what they sell (eg. General Electric (home appliances), Interface Incorporated (carpets)), and what they do to be environmentally ethical.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05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5625" y="1676401"/>
          <a:ext cx="8540751" cy="239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3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Corporation name</a:t>
                      </a:r>
                      <a:endParaRPr lang="en-US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What</a:t>
                      </a:r>
                      <a:r>
                        <a:rPr lang="en-US" sz="1800" baseline="0" dirty="0" smtClean="0"/>
                        <a:t> they sell</a:t>
                      </a:r>
                      <a:endParaRPr lang="en-US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How are they</a:t>
                      </a:r>
                      <a:r>
                        <a:rPr lang="en-US" sz="1800" baseline="0" dirty="0" smtClean="0"/>
                        <a:t> environmentally responsible?</a:t>
                      </a:r>
                      <a:endParaRPr lang="en-US" sz="1800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284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I wish to speak a word for Nature, for absolute freedom and wildness, as contrasted with a freedom and culture merely civil…to regard man as an inhabitant, or a part and parcel of Nature, rather than a member of society. 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/>
              <a:t>			–Henry David Thoreau</a:t>
            </a:r>
          </a:p>
        </p:txBody>
      </p:sp>
    </p:spTree>
    <p:extLst>
      <p:ext uri="{BB962C8B-B14F-4D97-AF65-F5344CB8AC3E}">
        <p14:creationId xmlns:p14="http://schemas.microsoft.com/office/powerpoint/2010/main" val="18551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Nature of Environmental Science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Environmental systems is an interdisciplinary field that includes both scientific and social aspects of human impact on the world.</a:t>
            </a:r>
          </a:p>
        </p:txBody>
      </p:sp>
      <p:pic>
        <p:nvPicPr>
          <p:cNvPr id="101383" name="Picture 7" descr="eng50288_01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1" y="1524000"/>
            <a:ext cx="4308475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9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Environmental Value System</a:t>
            </a: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Conflicting values</a:t>
            </a:r>
          </a:p>
          <a:p>
            <a:pPr lvl="1" eaLnBrk="1" hangingPunct="1">
              <a:defRPr/>
            </a:pPr>
            <a:r>
              <a:rPr lang="en-US" sz="3600" dirty="0" smtClean="0"/>
              <a:t>Examples:</a:t>
            </a:r>
          </a:p>
          <a:p>
            <a:pPr lvl="2" eaLnBrk="1" hangingPunct="1">
              <a:defRPr/>
            </a:pPr>
            <a:r>
              <a:rPr lang="en-US" sz="3600" dirty="0" smtClean="0"/>
              <a:t>Undeveloped rivers are wasteful because the potential energy it contains vs. keeping the river natural provides a pristine habitat for living things.</a:t>
            </a:r>
          </a:p>
          <a:p>
            <a:pPr lvl="2" eaLnBrk="1" hangingPunct="1">
              <a:defRPr/>
            </a:pPr>
            <a:r>
              <a:rPr lang="en-US" sz="3600" dirty="0" smtClean="0"/>
              <a:t>Old growth forests = $$$ vs. all living things that make up the forest have a kind of value beyond their economic value</a:t>
            </a:r>
          </a:p>
        </p:txBody>
      </p:sp>
    </p:spTree>
    <p:extLst>
      <p:ext uri="{BB962C8B-B14F-4D97-AF65-F5344CB8AC3E}">
        <p14:creationId xmlns:p14="http://schemas.microsoft.com/office/powerpoint/2010/main" val="29577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95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Environmental Value System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3200" dirty="0" smtClean="0"/>
              <a:t>An environmental value system is a particular world view that shapes the way an individual or group of people perceive and evaluate environmental issues.</a:t>
            </a:r>
          </a:p>
          <a:p>
            <a:pPr lvl="1" eaLnBrk="1" hangingPunct="1">
              <a:defRPr/>
            </a:pPr>
            <a:r>
              <a:rPr lang="en-US" sz="3200" dirty="0" smtClean="0"/>
              <a:t>Influenced by:</a:t>
            </a:r>
          </a:p>
          <a:p>
            <a:pPr lvl="1" eaLnBrk="1" hangingPunct="1">
              <a:defRPr/>
            </a:pPr>
            <a:r>
              <a:rPr lang="en-US" sz="3200" dirty="0" smtClean="0"/>
              <a:t>Get in a group and discuss what you think influences how people view the environment.</a:t>
            </a:r>
          </a:p>
          <a:p>
            <a:pPr lvl="3" eaLnBrk="1" hangingPunct="1">
              <a:defRPr/>
            </a:pPr>
            <a:r>
              <a:rPr lang="en-US" sz="3200" dirty="0" smtClean="0"/>
              <a:t>Culture (including religion)</a:t>
            </a:r>
          </a:p>
          <a:p>
            <a:pPr lvl="3" eaLnBrk="1" hangingPunct="1">
              <a:defRPr/>
            </a:pPr>
            <a:r>
              <a:rPr lang="en-US" sz="3200" dirty="0" smtClean="0"/>
              <a:t>Economy</a:t>
            </a:r>
          </a:p>
          <a:p>
            <a:pPr lvl="3" eaLnBrk="1" hangingPunct="1">
              <a:defRPr/>
            </a:pPr>
            <a:r>
              <a:rPr lang="en-US" sz="3200" dirty="0" smtClean="0"/>
              <a:t>Socio-political context (</a:t>
            </a:r>
            <a:r>
              <a:rPr lang="en-US" sz="3200" dirty="0" err="1" smtClean="0"/>
              <a:t>eg</a:t>
            </a:r>
            <a:r>
              <a:rPr lang="en-US" sz="3200" dirty="0" smtClean="0"/>
              <a:t>.  Republican vs. Democrat)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6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Environmental Value System</a:t>
            </a:r>
          </a:p>
        </p:txBody>
      </p:sp>
      <p:sp>
        <p:nvSpPr>
          <p:cNvPr id="1361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An environmental value system has inputs and outputs.</a:t>
            </a:r>
          </a:p>
          <a:p>
            <a:pPr lvl="1" eaLnBrk="1" hangingPunct="1">
              <a:defRPr/>
            </a:pPr>
            <a:r>
              <a:rPr lang="en-US" sz="2800" dirty="0" smtClean="0"/>
              <a:t>Complete the diagram on your notes to include examples of inputs, outputs, and processes.</a:t>
            </a:r>
          </a:p>
          <a:p>
            <a:pPr marL="274320" lvl="1" indent="0" eaLnBrk="1" hangingPunct="1">
              <a:buNone/>
              <a:defRPr/>
            </a:pPr>
            <a:endParaRPr lang="en-US" sz="2800" dirty="0" smtClean="0"/>
          </a:p>
        </p:txBody>
      </p:sp>
      <p:pic>
        <p:nvPicPr>
          <p:cNvPr id="8196" name="Picture 5" descr="http://ibess.wikispaces.com/file/view/characteristic_of_a_system.GIF/37042559/characteristic_of_a_sy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2" y="3363211"/>
            <a:ext cx="6059891" cy="327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Environmental Value System</a:t>
            </a:r>
          </a:p>
        </p:txBody>
      </p:sp>
      <p:sp>
        <p:nvSpPr>
          <p:cNvPr id="1116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40874" y="1600201"/>
            <a:ext cx="4568040" cy="4422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3 Philosophical Approaches</a:t>
            </a:r>
          </a:p>
          <a:p>
            <a:pPr lvl="1" eaLnBrk="1" hangingPunct="1">
              <a:defRPr/>
            </a:pPr>
            <a:r>
              <a:rPr lang="en-US" sz="3600" dirty="0"/>
              <a:t>Anthropocentrism</a:t>
            </a:r>
          </a:p>
          <a:p>
            <a:pPr lvl="1" eaLnBrk="1" hangingPunct="1">
              <a:defRPr/>
            </a:pPr>
            <a:r>
              <a:rPr lang="en-US" sz="3600" dirty="0" err="1"/>
              <a:t>Ecocentrism</a:t>
            </a:r>
            <a:endParaRPr lang="en-US" sz="3600" dirty="0"/>
          </a:p>
          <a:p>
            <a:pPr lvl="1" eaLnBrk="1" hangingPunct="1">
              <a:defRPr/>
            </a:pPr>
            <a:r>
              <a:rPr lang="en-US" sz="3600" dirty="0" err="1"/>
              <a:t>Technocentrism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96001" y="1219201"/>
            <a:ext cx="4194175" cy="442277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Environmental Value System </a:t>
            </a:r>
            <a:br>
              <a:rPr lang="en-US" sz="4000" dirty="0"/>
            </a:br>
            <a:r>
              <a:rPr lang="en-US" sz="4000" dirty="0"/>
              <a:t>Anthropocentrism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eaLnBrk="1" hangingPunct="1">
              <a:lnSpc>
                <a:spcPct val="90000"/>
              </a:lnSpc>
              <a:defRPr/>
            </a:pPr>
            <a:r>
              <a:rPr lang="en-US" sz="3200" dirty="0"/>
              <a:t>An anthropocentric viewpoint argues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200" dirty="0"/>
              <a:t>that humans must sustainably manage the global system.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sz="3200" dirty="0"/>
              <a:t>through the use of taxes, environmental regulation and legislation.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200" dirty="0"/>
              <a:t>Debate would be encouraged to reach a consensual, pragmatic approach to solving environmental problems.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3200" dirty="0"/>
              <a:t>Humans are not dependent on nature but nature is there to benefit humankind.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4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388</TotalTime>
  <Words>861</Words>
  <Application>Microsoft Office PowerPoint</Application>
  <PresentationFormat>Widescreen</PresentationFormat>
  <Paragraphs>90</Paragraphs>
  <Slides>26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Clarity</vt:lpstr>
      <vt:lpstr>Introduction to Environmental Systems</vt:lpstr>
      <vt:lpstr>PowerPoint Presentation</vt:lpstr>
      <vt:lpstr>PowerPoint Presentation</vt:lpstr>
      <vt:lpstr>The Nature of Environmental Science</vt:lpstr>
      <vt:lpstr>Environmental Value System</vt:lpstr>
      <vt:lpstr>Environmental Value System</vt:lpstr>
      <vt:lpstr>Environmental Value System</vt:lpstr>
      <vt:lpstr>Environmental Value System</vt:lpstr>
      <vt:lpstr>Environmental Value System  Anthropocentrism</vt:lpstr>
      <vt:lpstr>Anthropocentric</vt:lpstr>
      <vt:lpstr>Environmental Value System Ecocentrism</vt:lpstr>
      <vt:lpstr>PowerPoint Presentation</vt:lpstr>
      <vt:lpstr>Environmental Value System Technocentrism</vt:lpstr>
      <vt:lpstr>Technocentrism</vt:lpstr>
      <vt:lpstr>The Gray Whales of Neah Bay  (Enger pg. 18)</vt:lpstr>
      <vt:lpstr>Cars and Value Systems</vt:lpstr>
      <vt:lpstr>Environmental Value Systems</vt:lpstr>
      <vt:lpstr>Environmental Value Systems</vt:lpstr>
      <vt:lpstr>Environmental Value System Personal</vt:lpstr>
      <vt:lpstr>Conceptual Diagram of Range of EVSs.</vt:lpstr>
      <vt:lpstr>Environmental Value Systems Spectrum</vt:lpstr>
      <vt:lpstr>Corporate Environmental Value System</vt:lpstr>
      <vt:lpstr>Corporate Decision Making</vt:lpstr>
      <vt:lpstr>Corporate Environmental Value System  Profitability and Power</vt:lpstr>
      <vt:lpstr>Corporate Environmental Value System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Environmental Systems</dc:title>
  <dc:creator>Nelson, Joelle   SHS-Staff</dc:creator>
  <cp:lastModifiedBy>Nelson, Joelle   SHS-Staff</cp:lastModifiedBy>
  <cp:revision>11</cp:revision>
  <dcterms:created xsi:type="dcterms:W3CDTF">2016-09-08T16:14:28Z</dcterms:created>
  <dcterms:modified xsi:type="dcterms:W3CDTF">2018-09-17T19:16:21Z</dcterms:modified>
</cp:coreProperties>
</file>