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4" r:id="rId6"/>
    <p:sldId id="267" r:id="rId7"/>
    <p:sldId id="268" r:id="rId8"/>
    <p:sldId id="259" r:id="rId9"/>
    <p:sldId id="260" r:id="rId10"/>
    <p:sldId id="261" r:id="rId11"/>
    <p:sldId id="265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38A6-3CEA-4AE2-BF53-0D793D95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A06D-81A7-449C-AB9A-007C9070C2BC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2196-9B45-4323-A6B8-EBCB09D56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Negative Feedback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hare and the lynx oscillate with lag times between highs and lows.</a:t>
            </a:r>
            <a:endParaRPr lang="en-US" dirty="0"/>
          </a:p>
        </p:txBody>
      </p:sp>
      <p:pic>
        <p:nvPicPr>
          <p:cNvPr id="3074" name="Picture 2" descr="http://theglyptodon.files.wordpress.com/2011/05/lynx-h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Negative Feedback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Negative Feedback Loop</a:t>
            </a:r>
            <a:endParaRPr lang="en-US" dirty="0"/>
          </a:p>
        </p:txBody>
      </p:sp>
      <p:pic>
        <p:nvPicPr>
          <p:cNvPr id="2050" name="Picture 2" descr="http://controls.engin.umich.edu/wiki/images/2/27/NegativeFeedbac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82501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esource.rockyview.ab.ca/t4t/bio30/images/m2/b30_m2_016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71762"/>
            <a:ext cx="4238625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0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Homeostasis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Homeostasis is when the system is in dynamic equilibrium.  </a:t>
            </a:r>
          </a:p>
          <a:p>
            <a:pPr lvl="1">
              <a:defRPr/>
            </a:pPr>
            <a:r>
              <a:rPr lang="en-US" dirty="0" smtClean="0"/>
              <a:t>Regulatory processes balance each other and internal conditions are stable. This is the goal of negative feedback loops.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Disturbances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Disturbances</a:t>
            </a:r>
            <a:r>
              <a:rPr lang="en-US" sz="2400" dirty="0" smtClean="0"/>
              <a:t>—periodic, destructive events such as fires and floods are a normal part of natural systems.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resilience </a:t>
            </a:r>
            <a:r>
              <a:rPr lang="en-US" sz="2400" dirty="0" smtClean="0"/>
              <a:t>of a system, ecological or social, refers to its tendency to avoid such tipping points and maintain stability</a:t>
            </a:r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pic>
        <p:nvPicPr>
          <p:cNvPr id="23558" name="Picture 6" descr="wild_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192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Feedback Loops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feedback loop is when a system’s output can serve as an input to that same system.  It is a circular process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Feedback </a:t>
            </a:r>
            <a:r>
              <a:rPr lang="en-US" dirty="0" smtClean="0"/>
              <a:t>loops </a:t>
            </a:r>
            <a:r>
              <a:rPr lang="en-US" dirty="0" smtClean="0"/>
              <a:t>involve time lags</a:t>
            </a:r>
            <a:r>
              <a:rPr lang="en-US" dirty="0"/>
              <a:t>.</a:t>
            </a:r>
            <a:endParaRPr lang="en-US" dirty="0" smtClean="0"/>
          </a:p>
        </p:txBody>
      </p:sp>
      <p:pic>
        <p:nvPicPr>
          <p:cNvPr id="1026" name="Picture 2" descr="http://www2.ecospecifier.org/var/ecospecifier/storage/images-versioned/412522/1-eng-AU/fig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08" y="4191000"/>
            <a:ext cx="41148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2 kinds of feedback loops</a:t>
            </a:r>
          </a:p>
          <a:p>
            <a:pPr lvl="1"/>
            <a:r>
              <a:rPr lang="en-US" dirty="0" smtClean="0"/>
              <a:t>1. Positive feedback loops</a:t>
            </a:r>
          </a:p>
          <a:p>
            <a:pPr lvl="1"/>
            <a:r>
              <a:rPr lang="en-US" dirty="0" smtClean="0"/>
              <a:t>2. Negative feedback loops</a:t>
            </a:r>
          </a:p>
        </p:txBody>
      </p:sp>
    </p:spTree>
    <p:extLst>
      <p:ext uri="{BB962C8B-B14F-4D97-AF65-F5344CB8AC3E}">
        <p14:creationId xmlns:p14="http://schemas.microsoft.com/office/powerpoint/2010/main" val="86476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Positive Feedback Loops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eaLnBrk="1" hangingPunct="1">
              <a:buNone/>
              <a:defRPr/>
            </a:pPr>
            <a:r>
              <a:rPr lang="en-US" dirty="0" smtClean="0"/>
              <a:t>1. Positive feedback loop</a:t>
            </a:r>
          </a:p>
          <a:p>
            <a:pPr lvl="2" eaLnBrk="1" hangingPunct="1">
              <a:defRPr/>
            </a:pPr>
            <a:r>
              <a:rPr lang="en-US" sz="2800" dirty="0" smtClean="0"/>
              <a:t>Uses the output from a process to increase that process</a:t>
            </a:r>
          </a:p>
          <a:p>
            <a:pPr lvl="3" eaLnBrk="1" hangingPunct="1">
              <a:defRPr/>
            </a:pPr>
            <a:r>
              <a:rPr lang="en-US" sz="2800" dirty="0" err="1" smtClean="0"/>
              <a:t>Eg</a:t>
            </a:r>
            <a:r>
              <a:rPr lang="en-US" sz="2800" dirty="0" smtClean="0"/>
              <a:t>. Exponential growth of the human population</a:t>
            </a:r>
          </a:p>
          <a:p>
            <a:pPr lvl="3" eaLnBrk="1" hangingPunct="1"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ecology2011tamara2011sp.files.wordpress.com/2011/05/pi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4204447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 Illustrations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Positive Feedback graph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Positive Feedback Loop</a:t>
            </a:r>
            <a:endParaRPr lang="en-US" dirty="0"/>
          </a:p>
        </p:txBody>
      </p:sp>
      <p:pic>
        <p:nvPicPr>
          <p:cNvPr id="1026" name="Picture 2" descr="http://conspiracyparadigm.com/wp-content/uploads/2012/09/exponential-growth-graph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2879613" cy="20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ntrols.engin.umich.edu/wiki/images/0/0d/Positivefeedback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15" y="3581400"/>
            <a:ext cx="4583785" cy="21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 Loops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91145"/>
            <a:ext cx="3927475" cy="4191000"/>
          </a:xfrm>
        </p:spPr>
        <p:txBody>
          <a:bodyPr/>
          <a:lstStyle/>
          <a:p>
            <a:r>
              <a:rPr lang="en-US" dirty="0" smtClean="0"/>
              <a:t>Positive feedback loops are destabilizing. </a:t>
            </a:r>
          </a:p>
          <a:p>
            <a:r>
              <a:rPr lang="en-US" dirty="0" smtClean="0"/>
              <a:t>Drives the system toward a tipping point where a new equilibrium is adopted.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lchemy4thesoul.com/wp-content/uploads/2013/05/tipping-point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3070"/>
            <a:ext cx="47053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6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 Loops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6579" y="1828800"/>
            <a:ext cx="3927475" cy="4191000"/>
          </a:xfrm>
        </p:spPr>
        <p:txBody>
          <a:bodyPr/>
          <a:lstStyle/>
          <a:p>
            <a:r>
              <a:rPr lang="en-US" dirty="0" smtClean="0"/>
              <a:t>Example of tipping point</a:t>
            </a:r>
          </a:p>
          <a:p>
            <a:pPr lvl="1"/>
            <a:r>
              <a:rPr lang="en-US" dirty="0" smtClean="0"/>
              <a:t>Coral reef death</a:t>
            </a:r>
          </a:p>
          <a:p>
            <a:pPr lvl="2"/>
            <a:r>
              <a:rPr lang="en-US" dirty="0" smtClean="0"/>
              <a:t>If ocean acidity levels rise enough , the reef coral dies and cannot regenerate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nationalpostcom.files.wordpress.com/2015/10/xl-catlin-seaview-survey-american-samoa-5_40455204.jpg?quality=65&amp;strip=all&amp;w=6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54" y="1981200"/>
            <a:ext cx="46735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5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Positive Feedback Loop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plus involves another plus; there is a snowball effect.</a:t>
            </a:r>
          </a:p>
          <a:p>
            <a:pPr eaLnBrk="1" hangingPunct="1">
              <a:defRPr/>
            </a:pPr>
            <a:r>
              <a:rPr lang="en-US" dirty="0" smtClean="0"/>
              <a:t>A positive feedback loop left to itself can lead only to the destruction of the system</a:t>
            </a:r>
          </a:p>
          <a:p>
            <a:pPr eaLnBrk="1" hangingPunct="1">
              <a:defRPr/>
            </a:pPr>
            <a:r>
              <a:rPr lang="en-US" dirty="0" smtClean="0"/>
              <a:t> The wild behavior of positive loops - a veritable death wish - must be controlled by negative loops </a:t>
            </a:r>
          </a:p>
        </p:txBody>
      </p:sp>
      <p:pic>
        <p:nvPicPr>
          <p:cNvPr id="3074" name="Picture 2" descr="http://www.strongbodies.com.au/images/Snowball%20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19781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Negative Feedback Loops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2. Negative Feedback Loops</a:t>
            </a:r>
          </a:p>
          <a:p>
            <a:pPr lvl="1" eaLnBrk="1" hangingPunct="1">
              <a:defRPr/>
            </a:pPr>
            <a:r>
              <a:rPr lang="en-US" dirty="0" smtClean="0"/>
              <a:t>Reverses the direction in which a system is moving.</a:t>
            </a:r>
          </a:p>
          <a:p>
            <a:pPr lvl="1" eaLnBrk="1" hangingPunct="1">
              <a:defRPr/>
            </a:pPr>
            <a:r>
              <a:rPr lang="en-US" dirty="0" smtClean="0"/>
              <a:t>It is a self regulating method of control leading to maintenance  of a steady state equilibrium</a:t>
            </a:r>
          </a:p>
          <a:p>
            <a:pPr lvl="2" eaLnBrk="1" hangingPunct="1">
              <a:defRPr/>
            </a:pPr>
            <a:r>
              <a:rPr lang="en-US" dirty="0" err="1" smtClean="0"/>
              <a:t>Eg</a:t>
            </a:r>
            <a:r>
              <a:rPr lang="en-US" dirty="0" smtClean="0"/>
              <a:t>.  Predator-prey relationship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0485" name="Picture 5" descr="MacroscFig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7939088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322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Feedback Loops</vt:lpstr>
      <vt:lpstr>Feedback Loops</vt:lpstr>
      <vt:lpstr>Feedback Loops</vt:lpstr>
      <vt:lpstr>Positive Feedback Loops</vt:lpstr>
      <vt:lpstr>Positive Feedback Illustrations</vt:lpstr>
      <vt:lpstr>Positive Feedback Loops</vt:lpstr>
      <vt:lpstr>Positive Feedback Loops</vt:lpstr>
      <vt:lpstr>Positive Feedback Loop</vt:lpstr>
      <vt:lpstr>Negative Feedback Loops</vt:lpstr>
      <vt:lpstr>Negative Feedback Loop</vt:lpstr>
      <vt:lpstr>Negative Feedback Illustrations</vt:lpstr>
      <vt:lpstr>Homeostasis</vt:lpstr>
      <vt:lpstr>Disturbances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Loops</dc:title>
  <dc:creator>Windows User</dc:creator>
  <cp:lastModifiedBy>Windows User</cp:lastModifiedBy>
  <cp:revision>10</cp:revision>
  <dcterms:created xsi:type="dcterms:W3CDTF">2012-08-29T22:24:31Z</dcterms:created>
  <dcterms:modified xsi:type="dcterms:W3CDTF">2016-06-08T18:14:34Z</dcterms:modified>
</cp:coreProperties>
</file>