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85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26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135C2-E301-4377-8BD6-38654047808D}" type="datetimeFigureOut">
              <a:rPr lang="en-US" smtClean="0"/>
              <a:t>3/2/2018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75F6CCB-FDBA-4F00-93B6-E3EEE09B554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135C2-E301-4377-8BD6-38654047808D}" type="datetimeFigureOut">
              <a:rPr lang="en-US" smtClean="0"/>
              <a:t>3/2/2018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F6CCB-FDBA-4F00-93B6-E3EEE09B5546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175F6CCB-FDBA-4F00-93B6-E3EEE09B5546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135C2-E301-4377-8BD6-38654047808D}" type="datetimeFigureOut">
              <a:rPr lang="en-US" smtClean="0"/>
              <a:t>3/2/2018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135C2-E301-4377-8BD6-38654047808D}" type="datetimeFigureOut">
              <a:rPr lang="en-US" smtClean="0"/>
              <a:t>3/2/2018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175F6CCB-FDBA-4F00-93B6-E3EEE09B554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135C2-E301-4377-8BD6-38654047808D}" type="datetimeFigureOut">
              <a:rPr lang="en-US" smtClean="0"/>
              <a:t>3/2/2018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75F6CCB-FDBA-4F00-93B6-E3EEE09B5546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9CC135C2-E301-4377-8BD6-38654047808D}" type="datetimeFigureOut">
              <a:rPr lang="en-US" smtClean="0"/>
              <a:t>3/2/2018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F6CCB-FDBA-4F00-93B6-E3EEE09B554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135C2-E301-4377-8BD6-38654047808D}" type="datetimeFigureOut">
              <a:rPr lang="en-US" smtClean="0"/>
              <a:t>3/2/2018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175F6CCB-FDBA-4F00-93B6-E3EEE09B5546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135C2-E301-4377-8BD6-38654047808D}" type="datetimeFigureOut">
              <a:rPr lang="en-US" smtClean="0"/>
              <a:t>3/2/2018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175F6CCB-FDBA-4F00-93B6-E3EEE09B55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135C2-E301-4377-8BD6-38654047808D}" type="datetimeFigureOut">
              <a:rPr lang="en-US" smtClean="0"/>
              <a:t>3/2/2018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75F6CCB-FDBA-4F00-93B6-E3EEE09B55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75F6CCB-FDBA-4F00-93B6-E3EEE09B5546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135C2-E301-4377-8BD6-38654047808D}" type="datetimeFigureOut">
              <a:rPr lang="en-US" smtClean="0"/>
              <a:t>3/2/2018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175F6CCB-FDBA-4F00-93B6-E3EEE09B5546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9CC135C2-E301-4377-8BD6-38654047808D}" type="datetimeFigureOut">
              <a:rPr lang="en-US" smtClean="0"/>
              <a:t>3/2/2018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9CC135C2-E301-4377-8BD6-38654047808D}" type="datetimeFigureOut">
              <a:rPr lang="en-US" smtClean="0"/>
              <a:t>3/2/2018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75F6CCB-FDBA-4F00-93B6-E3EEE09B5546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en.wikipedia.org/wiki/Image:Dtm_pyramids.png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Social Factors of </a:t>
            </a:r>
            <a:r>
              <a:rPr lang="en-US" smtClean="0"/>
              <a:t>Human Population Growth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560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114617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mtClean="0"/>
              <a:t>Human Population </a:t>
            </a:r>
            <a:br>
              <a:rPr lang="en-US" smtClean="0"/>
            </a:br>
            <a:r>
              <a:rPr lang="en-US" smtClean="0"/>
              <a:t>Characteristics and Implications</a:t>
            </a:r>
          </a:p>
        </p:txBody>
      </p:sp>
      <p:pic>
        <p:nvPicPr>
          <p:cNvPr id="27652" name="Picture 4" descr="eng50288_0712L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7800"/>
            <a:ext cx="8920756" cy="4917567"/>
          </a:xfr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0" y="6461125"/>
            <a:ext cx="53927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rgbClr val="DDDDDD"/>
                </a:solidFill>
              </a:rPr>
              <a:t>Population growth and economic development</a:t>
            </a:r>
          </a:p>
        </p:txBody>
      </p:sp>
    </p:spTree>
    <p:extLst>
      <p:ext uri="{BB962C8B-B14F-4D97-AF65-F5344CB8AC3E}">
        <p14:creationId xmlns:p14="http://schemas.microsoft.com/office/powerpoint/2010/main" val="3700418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610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Economics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81000" y="1736725"/>
            <a:ext cx="8458200" cy="4816475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Human population growth is tied to economic development and is a contributing factor to nearly all environmental problems.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The degree of technological development and affluence is also significant; people in highly developed countries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dirty="0" smtClean="0"/>
              <a:t>   consume huge amounts of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dirty="0" smtClean="0"/>
              <a:t>   resources.</a:t>
            </a:r>
          </a:p>
        </p:txBody>
      </p:sp>
      <p:pic>
        <p:nvPicPr>
          <p:cNvPr id="20485" name="Picture 5" descr="http://ts1.mm.bing.net/images/thumbnail.aspx?q=1623336158464&amp;id=32ce7cfb4e10fd664a6bc54613c6544a&amp;url=http%3a%2f%2foitecareersblog.files.wordpress.com%2f2010%2f06%2fdollar-sign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114800"/>
            <a:ext cx="2857500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59590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 autoUpdateAnimBg="0"/>
      <p:bldP spid="20483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Economics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>
              <a:defRPr/>
            </a:pPr>
            <a:r>
              <a:rPr lang="en-US" dirty="0" smtClean="0"/>
              <a:t>Economic Factors:</a:t>
            </a:r>
          </a:p>
          <a:p>
            <a:pPr lvl="1" eaLnBrk="1" hangingPunct="1">
              <a:defRPr/>
            </a:pPr>
            <a:r>
              <a:rPr lang="en-US" dirty="0" smtClean="0"/>
              <a:t>In less developed countries, the economic benefits of children are extremely important.</a:t>
            </a:r>
          </a:p>
          <a:p>
            <a:pPr lvl="2" eaLnBrk="1" hangingPunct="1">
              <a:defRPr/>
            </a:pPr>
            <a:r>
              <a:rPr lang="en-US" dirty="0" smtClean="0"/>
              <a:t>Even young children can be given jobs that contribute to the family economy, such as protecting livestock, gathering firewood, or carrying water.</a:t>
            </a:r>
          </a:p>
          <a:p>
            <a:pPr lvl="2" eaLnBrk="1" hangingPunct="1">
              <a:defRPr/>
            </a:pPr>
            <a:r>
              <a:rPr lang="en-US" dirty="0" smtClean="0"/>
              <a:t>Are often not sent to school because school systems are not government run.</a:t>
            </a:r>
          </a:p>
          <a:p>
            <a:pPr lvl="2" eaLnBrk="1" hangingPunct="1">
              <a:defRPr/>
            </a:pPr>
            <a:r>
              <a:rPr lang="en-US" dirty="0" smtClean="0"/>
              <a:t>They contribute to the family income</a:t>
            </a:r>
          </a:p>
          <a:p>
            <a:pPr lvl="1" eaLnBrk="1" hangingPunct="1">
              <a:defRPr/>
            </a:pPr>
            <a:r>
              <a:rPr lang="en-US" dirty="0" smtClean="0"/>
              <a:t>In the developed world, large numbers of children are an economic drain.</a:t>
            </a:r>
          </a:p>
          <a:p>
            <a:pPr lvl="2" eaLnBrk="1" hangingPunct="1">
              <a:defRPr/>
            </a:pPr>
            <a:r>
              <a:rPr lang="en-US" dirty="0" smtClean="0"/>
              <a:t>They are prevented from working.</a:t>
            </a:r>
          </a:p>
          <a:p>
            <a:pPr lvl="2" eaLnBrk="1" hangingPunct="1">
              <a:defRPr/>
            </a:pPr>
            <a:r>
              <a:rPr lang="en-US" dirty="0" smtClean="0"/>
              <a:t>They must be sent to school at great expense.</a:t>
            </a:r>
          </a:p>
          <a:p>
            <a:pPr lvl="2" eaLnBrk="1" hangingPunct="1">
              <a:defRPr/>
            </a:pPr>
            <a:r>
              <a:rPr lang="en-US" dirty="0" smtClean="0"/>
              <a:t>They consume large amounts of the family income.</a:t>
            </a:r>
          </a:p>
        </p:txBody>
      </p:sp>
    </p:spTree>
    <p:extLst>
      <p:ext uri="{BB962C8B-B14F-4D97-AF65-F5344CB8AC3E}">
        <p14:creationId xmlns:p14="http://schemas.microsoft.com/office/powerpoint/2010/main" val="1454993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969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9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9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/>
      <p:bldP spid="29699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Social Factors 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4800" y="1219200"/>
            <a:ext cx="8229600" cy="453072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 smtClean="0"/>
              <a:t>Social Factors </a:t>
            </a:r>
          </a:p>
          <a:p>
            <a:pPr lvl="1" eaLnBrk="1" hangingPunct="1">
              <a:defRPr/>
            </a:pPr>
            <a:r>
              <a:rPr lang="en-US" dirty="0" smtClean="0"/>
              <a:t>Reducing fertility rates would be advantageous.,</a:t>
            </a:r>
          </a:p>
          <a:p>
            <a:pPr lvl="1" eaLnBrk="1" hangingPunct="1">
              <a:defRPr/>
            </a:pPr>
            <a:r>
              <a:rPr lang="en-US" dirty="0" smtClean="0"/>
              <a:t>Several factors (religious, traditional, social, and economic) influence the number of children a couple would like to have.</a:t>
            </a:r>
          </a:p>
          <a:p>
            <a:pPr lvl="1" eaLnBrk="1" hangingPunct="1">
              <a:defRPr/>
            </a:pPr>
            <a:r>
              <a:rPr lang="en-US" dirty="0" smtClean="0"/>
              <a:t>The major social factors determining family size are the status and desires of WOMEN in the culture.</a:t>
            </a:r>
          </a:p>
          <a:p>
            <a:pPr lvl="1" eaLnBrk="1" hangingPunct="1">
              <a:defRPr/>
            </a:pPr>
            <a:r>
              <a:rPr lang="en-US" dirty="0" smtClean="0"/>
              <a:t>In male-dominated cultures, traditional role of women is to marry and raise children.</a:t>
            </a:r>
          </a:p>
          <a:p>
            <a:pPr lvl="1" eaLnBrk="1" hangingPunct="1"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386079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/>
      <p:bldP spid="2560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Social Factors</a:t>
            </a:r>
            <a:r>
              <a:rPr lang="en-US" sz="4000" smtClean="0"/>
              <a:t> 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63700"/>
            <a:ext cx="8470900" cy="4872038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Major Reasons for High Fertility Rates</a:t>
            </a:r>
          </a:p>
          <a:p>
            <a:pPr marL="274320" lvl="1" indent="0" eaLnBrk="1" hangingPunct="1">
              <a:lnSpc>
                <a:spcPct val="90000"/>
              </a:lnSpc>
              <a:buNone/>
              <a:defRPr/>
            </a:pPr>
            <a:r>
              <a:rPr lang="en-US" dirty="0" smtClean="0"/>
              <a:t>1. Early marriages foster high fertility rates.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dirty="0" smtClean="0"/>
              <a:t>In Africa, 17% of births are to women in the 15-19 year-old range.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dirty="0" smtClean="0"/>
              <a:t>Total Fertility Rate of 5.1% </a:t>
            </a:r>
          </a:p>
        </p:txBody>
      </p:sp>
      <p:pic>
        <p:nvPicPr>
          <p:cNvPr id="31748" name="Picture 7" descr="2756_bride_and_gro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124200"/>
            <a:ext cx="2625725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573610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/>
      <p:bldP spid="26627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Social Factors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dirty="0"/>
              <a:t>Major Reasons for High Fertility Rates</a:t>
            </a:r>
          </a:p>
          <a:p>
            <a:pPr marL="274320" lvl="1" indent="0" eaLnBrk="1" hangingPunct="1">
              <a:buNone/>
              <a:defRPr/>
            </a:pPr>
            <a:r>
              <a:rPr lang="en-US" dirty="0" smtClean="0"/>
              <a:t>2. Lack of education opportunities for women reduces their options.</a:t>
            </a:r>
          </a:p>
          <a:p>
            <a:pPr lvl="1" eaLnBrk="1" hangingPunct="1">
              <a:defRPr/>
            </a:pPr>
            <a:r>
              <a:rPr lang="en-US" dirty="0" smtClean="0"/>
              <a:t>When level of education increases, fertility rates fall.</a:t>
            </a:r>
          </a:p>
          <a:p>
            <a:pPr lvl="2" eaLnBrk="1" hangingPunct="1">
              <a:defRPr/>
            </a:pPr>
            <a:r>
              <a:rPr lang="en-US" dirty="0" smtClean="0"/>
              <a:t>Financial independence leads to marriage later in life.</a:t>
            </a:r>
          </a:p>
          <a:p>
            <a:pPr lvl="2" eaLnBrk="1" hangingPunct="1">
              <a:defRPr/>
            </a:pPr>
            <a:r>
              <a:rPr lang="en-US" dirty="0" smtClean="0"/>
              <a:t>Better-educated women are more likely to have access to and use birth control.</a:t>
            </a:r>
          </a:p>
          <a:p>
            <a:pPr eaLnBrk="1" hangingPunct="1"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887722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/>
      <p:bldP spid="27651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eng50288_0713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300" y="342900"/>
            <a:ext cx="7653338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3194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eng50288_0714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3400" y="342900"/>
            <a:ext cx="5524500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4000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Political Factors</a:t>
            </a:r>
            <a:r>
              <a:rPr lang="en-US" sz="4000" smtClean="0"/>
              <a:t> 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Political Factors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800" dirty="0" smtClean="0">
                <a:solidFill>
                  <a:schemeClr val="tx1"/>
                </a:solidFill>
              </a:rPr>
              <a:t>Governments can either reward or punish high fertility rates.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800" dirty="0" smtClean="0">
                <a:solidFill>
                  <a:schemeClr val="tx1"/>
                </a:solidFill>
              </a:rPr>
              <a:t>Several European countries are concerned about low birth rates and have instituted policies to encourage couples to have more children.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2800" dirty="0" smtClean="0"/>
              <a:t>Paid maternity leave and guaranteed job availability upon the mother’s return to work.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2800" dirty="0" smtClean="0"/>
              <a:t>Childcare facilities make it possible for both parents to work.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2800" dirty="0" smtClean="0"/>
              <a:t>Child tax deductions provide an indirect payment to families.</a:t>
            </a:r>
          </a:p>
        </p:txBody>
      </p:sp>
    </p:spTree>
    <p:extLst>
      <p:ext uri="{BB962C8B-B14F-4D97-AF65-F5344CB8AC3E}">
        <p14:creationId xmlns:p14="http://schemas.microsoft.com/office/powerpoint/2010/main" val="18331402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072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/>
      <p:bldP spid="3072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Political Factors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lvl="1" eaLnBrk="1" hangingPunct="1">
              <a:defRPr/>
            </a:pPr>
            <a:r>
              <a:rPr lang="en-US" dirty="0" smtClean="0">
                <a:solidFill>
                  <a:schemeClr val="tx1"/>
                </a:solidFill>
              </a:rPr>
              <a:t>Most developing countries are concerned that population growth is too rapid and have instituted programs to limit growth:</a:t>
            </a:r>
          </a:p>
          <a:p>
            <a:pPr lvl="2" eaLnBrk="1" hangingPunct="1">
              <a:defRPr/>
            </a:pPr>
            <a:r>
              <a:rPr lang="en-US" dirty="0" smtClean="0"/>
              <a:t>They provide information on family planning and maternal and child health.</a:t>
            </a:r>
          </a:p>
          <a:p>
            <a:pPr lvl="2" eaLnBrk="1" hangingPunct="1">
              <a:defRPr/>
            </a:pPr>
            <a:r>
              <a:rPr lang="en-US" dirty="0" smtClean="0"/>
              <a:t>Sometimes governments provide free or low-cost contraceptives.</a:t>
            </a:r>
          </a:p>
          <a:p>
            <a:pPr lvl="2" eaLnBrk="1" hangingPunct="1">
              <a:defRPr/>
            </a:pPr>
            <a:r>
              <a:rPr lang="en-US" dirty="0" smtClean="0"/>
              <a:t>One-child policy in China (which just ended December 2015)</a:t>
            </a:r>
          </a:p>
        </p:txBody>
      </p:sp>
      <p:pic>
        <p:nvPicPr>
          <p:cNvPr id="4" name="Picture 4" descr="https://upload.wikimedia.org/wikipedia/commons/thumb/b/b7/Population_curve.svg/350px-Population_curve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5" y="1527048"/>
            <a:ext cx="8775606" cy="5190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258670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/>
      <p:bldP spid="31747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Indicators of Population Growth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Several factors contribute to population growth</a:t>
            </a:r>
          </a:p>
          <a:p>
            <a:pPr lvl="1" eaLnBrk="1" hangingPunct="1">
              <a:defRPr/>
            </a:pPr>
            <a:r>
              <a:rPr lang="en-US" smtClean="0"/>
              <a:t>Age Distribution</a:t>
            </a:r>
          </a:p>
          <a:p>
            <a:pPr lvl="1" eaLnBrk="1" hangingPunct="1">
              <a:defRPr/>
            </a:pPr>
            <a:r>
              <a:rPr lang="en-US" smtClean="0"/>
              <a:t>Sex Distribution</a:t>
            </a:r>
          </a:p>
          <a:p>
            <a:pPr lvl="1" eaLnBrk="1" hangingPunct="1">
              <a:defRPr/>
            </a:pPr>
            <a:r>
              <a:rPr lang="en-US" smtClean="0"/>
              <a:t>Fertility rate</a:t>
            </a:r>
          </a:p>
          <a:p>
            <a:pPr lvl="1" eaLnBrk="1" hangingPunct="1">
              <a:defRPr/>
            </a:pPr>
            <a:r>
              <a:rPr lang="en-US" smtClean="0"/>
              <a:t>Economics</a:t>
            </a:r>
          </a:p>
          <a:p>
            <a:pPr lvl="1" eaLnBrk="1" hangingPunct="1">
              <a:defRPr/>
            </a:pPr>
            <a:r>
              <a:rPr lang="en-US" smtClean="0"/>
              <a:t>Politics</a:t>
            </a:r>
          </a:p>
          <a:p>
            <a:pPr lvl="1" eaLnBrk="1" hangingPunct="1">
              <a:defRPr/>
            </a:pPr>
            <a:r>
              <a:rPr lang="en-US" smtClean="0"/>
              <a:t>Social factors (culture)</a:t>
            </a:r>
          </a:p>
        </p:txBody>
      </p:sp>
      <p:pic>
        <p:nvPicPr>
          <p:cNvPr id="41989" name="Picture 5" descr="http://ts3.mm.bing.net/images/thumbnail.aspx?q=1606930540874&amp;id=7a920c01d1d77bc2d28f79d3145cb2d3&amp;url=http%3a%2f%2fuscm.med.sc.edu%2ftecs%2fj04071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667000"/>
            <a:ext cx="3467100" cy="230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6310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41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 autoUpdateAnimBg="0"/>
      <p:bldP spid="41987" grpId="0" build="p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The U. S. Population Picture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2800" dirty="0" smtClean="0"/>
              <a:t>United States population had a post-war baby boom period, significantly affecting population trends.</a:t>
            </a:r>
          </a:p>
          <a:p>
            <a:pPr lvl="1" eaLnBrk="1" hangingPunct="1">
              <a:defRPr/>
            </a:pPr>
            <a:r>
              <a:rPr lang="en-US" sz="2800" dirty="0" smtClean="0">
                <a:solidFill>
                  <a:schemeClr val="tx1"/>
                </a:solidFill>
              </a:rPr>
              <a:t>1947 – 1961: birthrates were much higher than today</a:t>
            </a:r>
            <a:r>
              <a:rPr lang="en-US" sz="2800" dirty="0" smtClean="0"/>
              <a:t>.</a:t>
            </a:r>
          </a:p>
          <a:p>
            <a:pPr lvl="2" eaLnBrk="1" hangingPunct="1">
              <a:defRPr/>
            </a:pPr>
            <a:r>
              <a:rPr lang="en-US" sz="2800" dirty="0" smtClean="0"/>
              <a:t>This created a population bulge.</a:t>
            </a:r>
          </a:p>
          <a:p>
            <a:pPr lvl="2" eaLnBrk="1" hangingPunct="1">
              <a:defRPr/>
            </a:pPr>
            <a:r>
              <a:rPr lang="en-US" sz="2800" dirty="0" smtClean="0"/>
              <a:t>As members of this group have raised families, they have had a significant influence on U.S. population growth and trends.</a:t>
            </a:r>
          </a:p>
          <a:p>
            <a:pPr eaLnBrk="1" hangingPunct="1">
              <a:defRPr/>
            </a:pPr>
            <a:r>
              <a:rPr lang="en-US" sz="2800" dirty="0" smtClean="0"/>
              <a:t>Legal and illegal immigration significantly influence future population growth trends.</a:t>
            </a:r>
          </a:p>
        </p:txBody>
      </p:sp>
    </p:spTree>
    <p:extLst>
      <p:ext uri="{BB962C8B-B14F-4D97-AF65-F5344CB8AC3E}">
        <p14:creationId xmlns:p14="http://schemas.microsoft.com/office/powerpoint/2010/main" val="2915642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/>
      <p:bldP spid="37891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458200" cy="11176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The U. S. Population Picture</a:t>
            </a:r>
          </a:p>
        </p:txBody>
      </p:sp>
      <p:pic>
        <p:nvPicPr>
          <p:cNvPr id="38916" name="Picture 4" descr="eng50288_0717L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60488" y="1450975"/>
            <a:ext cx="6199187" cy="4899025"/>
          </a:xfr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0" y="6461125"/>
            <a:ext cx="51530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rgbClr val="DDDDDD"/>
                </a:solidFill>
              </a:rPr>
              <a:t>Changing age distribution of U.S. population</a:t>
            </a:r>
          </a:p>
        </p:txBody>
      </p:sp>
    </p:spTree>
    <p:extLst>
      <p:ext uri="{BB962C8B-B14F-4D97-AF65-F5344CB8AC3E}">
        <p14:creationId xmlns:p14="http://schemas.microsoft.com/office/powerpoint/2010/main" val="19434999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/>
              <a:t>Comparison of LEDC to MEDC—identify which pyramids are LEDC and which are MEDC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39940" name="Picture 7" descr="450px-Dtm_pyramids">
            <a:hlinkClick r:id="rId2" tooltip="Population pyramids for 4 stages of the demographic transition model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187" y="1514362"/>
            <a:ext cx="8401050" cy="315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1" name="Text Box 8"/>
          <p:cNvSpPr txBox="1">
            <a:spLocks noChangeArrowheads="1"/>
          </p:cNvSpPr>
          <p:nvPr/>
        </p:nvSpPr>
        <p:spPr bwMode="auto">
          <a:xfrm>
            <a:off x="152400" y="4648200"/>
            <a:ext cx="22098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dirty="0"/>
              <a:t>Less economically developed countries (LEDC</a:t>
            </a:r>
            <a:r>
              <a:rPr lang="en-US" altLang="en-US" sz="1800" dirty="0"/>
              <a:t>)</a:t>
            </a:r>
          </a:p>
        </p:txBody>
      </p:sp>
      <p:sp>
        <p:nvSpPr>
          <p:cNvPr id="39942" name="Text Box 9"/>
          <p:cNvSpPr txBox="1">
            <a:spLocks noChangeArrowheads="1"/>
          </p:cNvSpPr>
          <p:nvPr/>
        </p:nvSpPr>
        <p:spPr bwMode="auto">
          <a:xfrm>
            <a:off x="2514600" y="4724400"/>
            <a:ext cx="2057400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dirty="0"/>
              <a:t>Less economically developed countries (LEDC)</a:t>
            </a:r>
          </a:p>
        </p:txBody>
      </p:sp>
      <p:sp>
        <p:nvSpPr>
          <p:cNvPr id="39943" name="Text Box 10"/>
          <p:cNvSpPr txBox="1">
            <a:spLocks noChangeArrowheads="1"/>
          </p:cNvSpPr>
          <p:nvPr/>
        </p:nvSpPr>
        <p:spPr bwMode="auto">
          <a:xfrm>
            <a:off x="4724400" y="4724400"/>
            <a:ext cx="22098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dirty="0"/>
              <a:t>More economically developed countries (MEDC)</a:t>
            </a:r>
          </a:p>
        </p:txBody>
      </p:sp>
      <p:sp>
        <p:nvSpPr>
          <p:cNvPr id="39944" name="Text Box 11"/>
          <p:cNvSpPr txBox="1">
            <a:spLocks noChangeArrowheads="1"/>
          </p:cNvSpPr>
          <p:nvPr/>
        </p:nvSpPr>
        <p:spPr bwMode="auto">
          <a:xfrm>
            <a:off x="7451725" y="5675313"/>
            <a:ext cx="16922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39945" name="Text Box 12"/>
          <p:cNvSpPr txBox="1">
            <a:spLocks noChangeArrowheads="1"/>
          </p:cNvSpPr>
          <p:nvPr/>
        </p:nvSpPr>
        <p:spPr bwMode="auto">
          <a:xfrm>
            <a:off x="7086600" y="4876800"/>
            <a:ext cx="2286000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dirty="0"/>
              <a:t>More economically developed </a:t>
            </a:r>
            <a:r>
              <a:rPr lang="en-US" altLang="en-US" sz="2000" dirty="0" smtClean="0"/>
              <a:t>countries</a:t>
            </a: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dirty="0" smtClean="0"/>
              <a:t>(MEDC)</a:t>
            </a:r>
            <a:endParaRPr lang="en-US" altLang="en-US" sz="2000" dirty="0"/>
          </a:p>
        </p:txBody>
      </p:sp>
    </p:spTree>
    <p:extLst>
      <p:ext uri="{BB962C8B-B14F-4D97-AF65-F5344CB8AC3E}">
        <p14:creationId xmlns:p14="http://schemas.microsoft.com/office/powerpoint/2010/main" val="55531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9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99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9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99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99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99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99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99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04800"/>
            <a:ext cx="7712075" cy="11271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Hunger, Food Production and Environmental Degradation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4800" y="1600200"/>
            <a:ext cx="8458200" cy="48006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/>
              <a:t>People in less-developed countries generally feed at lower trophic levels than those in the developed world.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800" dirty="0" smtClean="0">
                <a:solidFill>
                  <a:schemeClr val="tx1"/>
                </a:solidFill>
              </a:rPr>
              <a:t>People in less-developed countries must eat plants themselves instead of feeding the plants to animals and eating the animals.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800" dirty="0" smtClean="0">
                <a:solidFill>
                  <a:schemeClr val="tx1"/>
                </a:solidFill>
              </a:rPr>
              <a:t>A lack of protein in the diet can lead to malnutrition.</a:t>
            </a:r>
          </a:p>
        </p:txBody>
      </p:sp>
    </p:spTree>
    <p:extLst>
      <p:ext uri="{BB962C8B-B14F-4D97-AF65-F5344CB8AC3E}">
        <p14:creationId xmlns:p14="http://schemas.microsoft.com/office/powerpoint/2010/main" val="7737489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/>
      <p:bldP spid="32771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Hunger, Food Production and Environmental Degradation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dirty="0"/>
              <a:t>Many people in more-developed countries suffer from </a:t>
            </a:r>
            <a:r>
              <a:rPr lang="en-US" sz="2800" dirty="0" err="1"/>
              <a:t>overnutrition</a:t>
            </a:r>
            <a:r>
              <a:rPr lang="en-US" sz="2800" dirty="0"/>
              <a:t>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800" dirty="0">
                <a:solidFill>
                  <a:schemeClr val="tx1"/>
                </a:solidFill>
              </a:rPr>
              <a:t>50% of North Americans are overweight, and 25% are obese.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3437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mtClean="0"/>
              <a:t>Hunger, Food Production and Environmental Degradation</a:t>
            </a:r>
          </a:p>
        </p:txBody>
      </p:sp>
      <p:pic>
        <p:nvPicPr>
          <p:cNvPr id="41988" name="Picture 4" descr="eng50288_0715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62188" y="1636713"/>
            <a:ext cx="4346575" cy="4632325"/>
          </a:xfrm>
          <a:ln>
            <a:solidFill>
              <a:schemeClr val="tx1"/>
            </a:solidFill>
          </a:ln>
        </p:spPr>
      </p:pic>
      <p:sp>
        <p:nvSpPr>
          <p:cNvPr id="41987" name="Text Box 3"/>
          <p:cNvSpPr txBox="1">
            <a:spLocks noChangeArrowheads="1"/>
          </p:cNvSpPr>
          <p:nvPr/>
        </p:nvSpPr>
        <p:spPr bwMode="auto">
          <a:xfrm>
            <a:off x="0" y="6267450"/>
            <a:ext cx="34321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rgbClr val="DDDDDD"/>
                </a:solidFill>
              </a:rPr>
              <a:t>Population and trophic levels</a:t>
            </a:r>
          </a:p>
        </p:txBody>
      </p:sp>
    </p:spTree>
    <p:extLst>
      <p:ext uri="{BB962C8B-B14F-4D97-AF65-F5344CB8AC3E}">
        <p14:creationId xmlns:p14="http://schemas.microsoft.com/office/powerpoint/2010/main" val="15837077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534400" cy="950913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What Does the Future Hold?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marL="533400" indent="-533400" eaLnBrk="1" hangingPunct="1">
              <a:defRPr/>
            </a:pPr>
            <a:r>
              <a:rPr lang="en-US" dirty="0" smtClean="0"/>
              <a:t>We must remember that interactions with other species and with other humans will help determine our carrying capacity.</a:t>
            </a:r>
          </a:p>
          <a:p>
            <a:pPr marL="533400" indent="-533400" eaLnBrk="1" hangingPunct="1">
              <a:defRPr/>
            </a:pPr>
            <a:r>
              <a:rPr lang="en-US" dirty="0" smtClean="0"/>
              <a:t>Four basic factors are involved in this consideration:</a:t>
            </a:r>
          </a:p>
          <a:p>
            <a:pPr marL="914400" lvl="1" indent="-457200" eaLnBrk="1" hangingPunct="1">
              <a:buFontTx/>
              <a:buAutoNum type="arabicPeriod"/>
              <a:defRPr/>
            </a:pPr>
            <a:r>
              <a:rPr lang="en-US" dirty="0" smtClean="0">
                <a:solidFill>
                  <a:schemeClr val="tx1"/>
                </a:solidFill>
              </a:rPr>
              <a:t>Available raw materials</a:t>
            </a:r>
          </a:p>
          <a:p>
            <a:pPr marL="914400" lvl="1" indent="-457200" eaLnBrk="1" hangingPunct="1">
              <a:buFontTx/>
              <a:buAutoNum type="arabicPeriod"/>
              <a:defRPr/>
            </a:pPr>
            <a:r>
              <a:rPr lang="en-US" dirty="0" smtClean="0">
                <a:solidFill>
                  <a:schemeClr val="tx1"/>
                </a:solidFill>
              </a:rPr>
              <a:t>Available energy</a:t>
            </a:r>
          </a:p>
          <a:p>
            <a:pPr marL="914400" lvl="1" indent="-457200" eaLnBrk="1" hangingPunct="1">
              <a:buFontTx/>
              <a:buAutoNum type="arabicPeriod"/>
              <a:defRPr/>
            </a:pPr>
            <a:r>
              <a:rPr lang="en-US" dirty="0" smtClean="0">
                <a:solidFill>
                  <a:schemeClr val="tx1"/>
                </a:solidFill>
              </a:rPr>
              <a:t>Waste disposal</a:t>
            </a:r>
          </a:p>
          <a:p>
            <a:pPr marL="914400" lvl="1" indent="-457200" eaLnBrk="1" hangingPunct="1">
              <a:buFontTx/>
              <a:buAutoNum type="arabicPeriod"/>
              <a:defRPr/>
            </a:pPr>
            <a:r>
              <a:rPr lang="en-US" dirty="0" smtClean="0">
                <a:solidFill>
                  <a:schemeClr val="tx1"/>
                </a:solidFill>
              </a:rPr>
              <a:t>Interactions with other organisms</a:t>
            </a:r>
          </a:p>
        </p:txBody>
      </p:sp>
      <p:pic>
        <p:nvPicPr>
          <p:cNvPr id="4" name="Picture 4" descr="https://upload.wikimedia.org/wikipedia/commons/thumb/b/b7/Population_curve.svg/350px-Population_curve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744" y="1447800"/>
            <a:ext cx="8775606" cy="5190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647692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481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/>
      <p:bldP spid="34819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upload.wikimedia.org/wikipedia/commons/thumb/b/b7/Population_curve.svg/350px-Population_curve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43000"/>
            <a:ext cx="8775606" cy="5190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What Does the Future Hold?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4800" y="1371600"/>
            <a:ext cx="8610600" cy="51816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More people put more stress on the environment.</a:t>
            </a:r>
          </a:p>
          <a:p>
            <a:pPr eaLnBrk="1" hangingPunct="1">
              <a:defRPr/>
            </a:pPr>
            <a:r>
              <a:rPr lang="en-US" dirty="0" smtClean="0"/>
              <a:t>If the world continues to grow at its current rate, population will surpass 12 billion by 2060.</a:t>
            </a:r>
          </a:p>
          <a:p>
            <a:pPr lvl="1" eaLnBrk="1" hangingPunct="1">
              <a:defRPr/>
            </a:pPr>
            <a:r>
              <a:rPr lang="en-US" dirty="0" smtClean="0">
                <a:solidFill>
                  <a:schemeClr val="tx1"/>
                </a:solidFill>
              </a:rPr>
              <a:t>The human population is subject to same biological constraints as other species.</a:t>
            </a:r>
          </a:p>
          <a:p>
            <a:pPr lvl="1" eaLnBrk="1" hangingPunct="1">
              <a:defRPr/>
            </a:pPr>
            <a:r>
              <a:rPr lang="en-US" dirty="0" smtClean="0">
                <a:solidFill>
                  <a:schemeClr val="tx1"/>
                </a:solidFill>
              </a:rPr>
              <a:t>The human population will ultimately reach a carrying capacity and stabilize.</a:t>
            </a:r>
          </a:p>
          <a:p>
            <a:pPr lvl="2" eaLnBrk="1" hangingPunct="1">
              <a:defRPr/>
            </a:pPr>
            <a:r>
              <a:rPr lang="en-US" dirty="0" smtClean="0"/>
              <a:t>Disagreement about exact size and primary limiting factors due to technological advances as </a:t>
            </a:r>
            <a:r>
              <a:rPr lang="en-US" dirty="0" smtClean="0"/>
              <a:t>discussed </a:t>
            </a:r>
            <a:r>
              <a:rPr lang="en-US" dirty="0" smtClean="0"/>
              <a:t>earlier.</a:t>
            </a:r>
          </a:p>
        </p:txBody>
      </p:sp>
    </p:spTree>
    <p:extLst>
      <p:ext uri="{BB962C8B-B14F-4D97-AF65-F5344CB8AC3E}">
        <p14:creationId xmlns:p14="http://schemas.microsoft.com/office/powerpoint/2010/main" val="36884161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/>
      <p:bldP spid="3584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eng50288_0712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43000"/>
            <a:ext cx="8915400" cy="491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1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100" smtClean="0"/>
              <a:t>World Population Growth</a:t>
            </a:r>
          </a:p>
        </p:txBody>
      </p:sp>
    </p:spTree>
    <p:extLst>
      <p:ext uri="{BB962C8B-B14F-4D97-AF65-F5344CB8AC3E}">
        <p14:creationId xmlns:p14="http://schemas.microsoft.com/office/powerpoint/2010/main" val="1297031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table7_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13" y="415925"/>
            <a:ext cx="8535987" cy="598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0323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Sex Ratio and Age Distribution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4800" y="1708150"/>
            <a:ext cx="8610600" cy="47688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b="1" dirty="0" smtClean="0"/>
              <a:t>Sex ratio</a:t>
            </a:r>
            <a:r>
              <a:rPr lang="en-US" dirty="0" smtClean="0"/>
              <a:t> refers to the relative number of males and females in a population.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>
                <a:solidFill>
                  <a:schemeClr val="tx1"/>
                </a:solidFill>
              </a:rPr>
              <a:t>The number of females is important because females determine the number of offspring produced in sexually reproducing populations.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b="1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b="1" dirty="0" smtClean="0"/>
              <a:t>Age distribution</a:t>
            </a:r>
            <a:r>
              <a:rPr lang="en-US" dirty="0" smtClean="0"/>
              <a:t> is the number of individuals of each age in the population.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>
                <a:solidFill>
                  <a:schemeClr val="tx1"/>
                </a:solidFill>
              </a:rPr>
              <a:t>Age distribution greatly influences the population growth rate</a:t>
            </a:r>
            <a:r>
              <a:rPr 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826369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8" grpId="0"/>
      <p:bldP spid="39939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untab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197100"/>
            <a:ext cx="8229600" cy="245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5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3700" smtClean="0"/>
              <a:t>North America Population Comparisons</a:t>
            </a:r>
          </a:p>
        </p:txBody>
      </p:sp>
    </p:spTree>
    <p:extLst>
      <p:ext uri="{BB962C8B-B14F-4D97-AF65-F5344CB8AC3E}">
        <p14:creationId xmlns:p14="http://schemas.microsoft.com/office/powerpoint/2010/main" val="3102917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Sex/Age Pyramids</a:t>
            </a:r>
          </a:p>
        </p:txBody>
      </p:sp>
      <p:pic>
        <p:nvPicPr>
          <p:cNvPr id="22532" name="Picture 4" descr="eng50288_0703L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447800"/>
            <a:ext cx="7599104" cy="4568961"/>
          </a:xfr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115888" y="6251575"/>
            <a:ext cx="901092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 dirty="0" smtClean="0"/>
              <a:t>On your notes circle the titles to each pyramid; rapid, slow, and negative</a:t>
            </a:r>
            <a:endParaRPr lang="en-US" alt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1292531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3"/>
          </p:nvPr>
        </p:nvSpPr>
        <p:spPr>
          <a:xfrm>
            <a:off x="4791330" y="1295400"/>
            <a:ext cx="4041775" cy="14478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Population Pyramids for South Africa from 2000, 2025, and 2050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800600" y="3200399"/>
            <a:ext cx="4038600" cy="3093175"/>
          </a:xfrm>
        </p:spPr>
        <p:txBody>
          <a:bodyPr/>
          <a:lstStyle/>
          <a:p>
            <a:r>
              <a:rPr lang="en-US" dirty="0" smtClean="0"/>
              <a:t>What do think is causing this weird shape in South Africa?</a:t>
            </a:r>
          </a:p>
          <a:p>
            <a:r>
              <a:rPr lang="en-US" dirty="0" smtClean="0"/>
              <a:t>AIDS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</a:t>
            </a:r>
            <a:endParaRPr lang="en-US" dirty="0"/>
          </a:p>
        </p:txBody>
      </p:sp>
      <p:pic>
        <p:nvPicPr>
          <p:cNvPr id="1026" name="Picture 2" descr="http://geog.uoregon.edu/bartlein/courses/geog361/labs/pop-SouthAfric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85800"/>
            <a:ext cx="4601600" cy="7663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56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Fertility Rate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Another indicator of population is the total fertility rate (TFR)— average number of children born to each woman over the course of her life. </a:t>
            </a:r>
          </a:p>
          <a:p>
            <a:pPr eaLnBrk="1" hangingPunct="1">
              <a:defRPr/>
            </a:pPr>
            <a:r>
              <a:rPr lang="en-US" dirty="0" smtClean="0"/>
              <a:t>Fertility rates tend to be higher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dirty="0" smtClean="0"/>
              <a:t> in less economically developed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dirty="0" smtClean="0"/>
              <a:t>Countries (LEDC) and lower in more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dirty="0" smtClean="0"/>
              <a:t>economically developed countries (MEDC).</a:t>
            </a:r>
          </a:p>
          <a:p>
            <a:pPr eaLnBrk="1" hangingPunct="1">
              <a:defRPr/>
            </a:pPr>
            <a:endParaRPr lang="en-US" dirty="0" smtClean="0"/>
          </a:p>
        </p:txBody>
      </p:sp>
      <p:pic>
        <p:nvPicPr>
          <p:cNvPr id="14341" name="Picture 5" descr="http://ts2.mm.bing.net/images/thumbnail.aspx?q=1625462745649&amp;id=953a10b47a901b557512330f19a70721&amp;url=http%3a%2f%2fbeinglatino.files.wordpress.com%2f2011%2f01%2fhispanic-woman-and-children-j261-20-23l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4675" y="3733800"/>
            <a:ext cx="2219325" cy="273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360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autoUpdateAnimBg="0"/>
      <p:bldP spid="14339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Fertility Rate</a:t>
            </a:r>
            <a:r>
              <a:rPr lang="en-US" sz="4000" smtClean="0"/>
              <a:t> 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lvl="1" eaLnBrk="1" hangingPunct="1">
              <a:defRPr/>
            </a:pPr>
            <a:r>
              <a:rPr lang="en-US" smtClean="0"/>
              <a:t>A total fertility rate of 2.1 is known as </a:t>
            </a:r>
            <a:r>
              <a:rPr lang="en-US" b="1" smtClean="0"/>
              <a:t>replacement fertility</a:t>
            </a:r>
            <a:r>
              <a:rPr lang="en-US" smtClean="0"/>
              <a:t>; parents produce 2 children who will replace the parents when they die. </a:t>
            </a:r>
          </a:p>
          <a:p>
            <a:pPr lvl="1" eaLnBrk="1" hangingPunct="1">
              <a:defRPr/>
            </a:pPr>
            <a:r>
              <a:rPr lang="en-US" b="1" smtClean="0"/>
              <a:t>Zero population growth</a:t>
            </a:r>
            <a:r>
              <a:rPr lang="en-US" smtClean="0"/>
              <a:t> is when the birth rate equals death rate.</a:t>
            </a:r>
          </a:p>
        </p:txBody>
      </p:sp>
    </p:spTree>
    <p:extLst>
      <p:ext uri="{BB962C8B-B14F-4D97-AF65-F5344CB8AC3E}">
        <p14:creationId xmlns:p14="http://schemas.microsoft.com/office/powerpoint/2010/main" val="2962086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/>
      <p:bldP spid="2457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Economics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The world can be divided into two segments based on economic development.</a:t>
            </a:r>
          </a:p>
          <a:p>
            <a:pPr lvl="1" eaLnBrk="1" hangingPunct="1">
              <a:defRPr/>
            </a:pPr>
            <a:r>
              <a:rPr lang="en-US" b="1" dirty="0" smtClean="0"/>
              <a:t>More economically developed countries (MEDC)</a:t>
            </a:r>
            <a:r>
              <a:rPr lang="en-US" dirty="0" smtClean="0"/>
              <a:t> typically have per capita income exceeding $10,000.</a:t>
            </a:r>
          </a:p>
          <a:p>
            <a:pPr lvl="2" eaLnBrk="1" hangingPunct="1">
              <a:defRPr/>
            </a:pPr>
            <a:r>
              <a:rPr lang="en-US" dirty="0" smtClean="0"/>
              <a:t>Europe, Canada, the U.S., Japan, Australia, New Zealand.</a:t>
            </a:r>
          </a:p>
          <a:p>
            <a:pPr lvl="2" eaLnBrk="1" hangingPunct="1">
              <a:defRPr/>
            </a:pPr>
            <a:r>
              <a:rPr lang="en-US" dirty="0" smtClean="0"/>
              <a:t>Combined population of 1.2 billion. </a:t>
            </a:r>
          </a:p>
          <a:p>
            <a:pPr lvl="2" eaLnBrk="1" hangingPunct="1">
              <a:defRPr/>
            </a:pPr>
            <a:r>
              <a:rPr lang="en-US" dirty="0" smtClean="0"/>
              <a:t>Relatively stable populations.</a:t>
            </a:r>
          </a:p>
          <a:p>
            <a:pPr lvl="2" eaLnBrk="1" hangingPunct="1">
              <a:defRPr/>
            </a:pPr>
            <a:r>
              <a:rPr lang="en-US" dirty="0" smtClean="0"/>
              <a:t>Expected to grow 3% by 2050.</a:t>
            </a:r>
          </a:p>
        </p:txBody>
      </p:sp>
    </p:spTree>
    <p:extLst>
      <p:ext uri="{BB962C8B-B14F-4D97-AF65-F5344CB8AC3E}">
        <p14:creationId xmlns:p14="http://schemas.microsoft.com/office/powerpoint/2010/main" val="36688763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  <p:bldP spid="17411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Economics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lvl="1" eaLnBrk="1" hangingPunct="1">
              <a:defRPr/>
            </a:pPr>
            <a:r>
              <a:rPr lang="en-US" b="1" dirty="0" smtClean="0"/>
              <a:t>Less economically developed countries</a:t>
            </a:r>
            <a:r>
              <a:rPr lang="en-US" dirty="0" smtClean="0"/>
              <a:t> typically have a per capita income less than $5,000.</a:t>
            </a:r>
          </a:p>
          <a:p>
            <a:pPr lvl="2" eaLnBrk="1" hangingPunct="1">
              <a:defRPr/>
            </a:pPr>
            <a:r>
              <a:rPr lang="en-US" dirty="0" smtClean="0"/>
              <a:t>All other remaining countries of the world.</a:t>
            </a:r>
          </a:p>
          <a:p>
            <a:pPr lvl="2" eaLnBrk="1" hangingPunct="1">
              <a:defRPr/>
            </a:pPr>
            <a:r>
              <a:rPr lang="en-US" dirty="0" smtClean="0"/>
              <a:t>Combined population of 5.3 billion.</a:t>
            </a:r>
          </a:p>
          <a:p>
            <a:pPr lvl="2" eaLnBrk="1" hangingPunct="1">
              <a:defRPr/>
            </a:pPr>
            <a:r>
              <a:rPr lang="en-US" dirty="0" smtClean="0"/>
              <a:t>Nearly 3 billion live on less than $2 per day.</a:t>
            </a:r>
          </a:p>
          <a:p>
            <a:pPr lvl="2" eaLnBrk="1" hangingPunct="1">
              <a:defRPr/>
            </a:pPr>
            <a:r>
              <a:rPr lang="en-US" dirty="0" smtClean="0"/>
              <a:t>High population growth rates.</a:t>
            </a:r>
          </a:p>
          <a:p>
            <a:pPr lvl="2" eaLnBrk="1" hangingPunct="1">
              <a:defRPr/>
            </a:pPr>
            <a:r>
              <a:rPr lang="en-US" dirty="0" smtClean="0"/>
              <a:t>Expected to grow 52% by 2050 (8 billion people, or 86% of the world’s population).</a:t>
            </a:r>
          </a:p>
          <a:p>
            <a:pPr eaLnBrk="1" hangingPunct="1"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61088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  <p:bldP spid="18435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1425</TotalTime>
  <Words>1145</Words>
  <Application>Microsoft Office PowerPoint</Application>
  <PresentationFormat>On-screen Show (4:3)</PresentationFormat>
  <Paragraphs>128</Paragraphs>
  <Slides>30</Slides>
  <Notes>0</Notes>
  <HiddenSlides>4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Arial</vt:lpstr>
      <vt:lpstr>Georgia</vt:lpstr>
      <vt:lpstr>Wingdings</vt:lpstr>
      <vt:lpstr>Wingdings 2</vt:lpstr>
      <vt:lpstr>Civic</vt:lpstr>
      <vt:lpstr>Social Factors of Human Population Growth</vt:lpstr>
      <vt:lpstr>Indicators of Population Growth</vt:lpstr>
      <vt:lpstr>Sex Ratio and Age Distribution</vt:lpstr>
      <vt:lpstr>Sex/Age Pyramids</vt:lpstr>
      <vt:lpstr>    </vt:lpstr>
      <vt:lpstr>Fertility Rate</vt:lpstr>
      <vt:lpstr>Fertility Rate </vt:lpstr>
      <vt:lpstr>Economics</vt:lpstr>
      <vt:lpstr>Economics</vt:lpstr>
      <vt:lpstr>Human Population  Characteristics and Implications</vt:lpstr>
      <vt:lpstr>Economics</vt:lpstr>
      <vt:lpstr>Economics</vt:lpstr>
      <vt:lpstr>Social Factors </vt:lpstr>
      <vt:lpstr>Social Factors </vt:lpstr>
      <vt:lpstr>Social Factors</vt:lpstr>
      <vt:lpstr>PowerPoint Presentation</vt:lpstr>
      <vt:lpstr>PowerPoint Presentation</vt:lpstr>
      <vt:lpstr>Political Factors </vt:lpstr>
      <vt:lpstr>Political Factors</vt:lpstr>
      <vt:lpstr>The U. S. Population Picture</vt:lpstr>
      <vt:lpstr>The U. S. Population Picture</vt:lpstr>
      <vt:lpstr>Comparison of LEDC to MEDC—identify which pyramids are LEDC and which are MEDC</vt:lpstr>
      <vt:lpstr>Hunger, Food Production and Environmental Degradation</vt:lpstr>
      <vt:lpstr>Hunger, Food Production and Environmental Degradation</vt:lpstr>
      <vt:lpstr>Hunger, Food Production and Environmental Degradation</vt:lpstr>
      <vt:lpstr>What Does the Future Hold?</vt:lpstr>
      <vt:lpstr>What Does the Future Hold?</vt:lpstr>
      <vt:lpstr>World Population Growth</vt:lpstr>
      <vt:lpstr>PowerPoint Presentation</vt:lpstr>
      <vt:lpstr>North America Population Comparisons</vt:lpstr>
    </vt:vector>
  </TitlesOfParts>
  <Company>Issaquah School District 411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Social Factors of Human Population Growth</dc:title>
  <dc:creator>Windows User</dc:creator>
  <cp:lastModifiedBy>Nelson, Joelle   SHS-Staff</cp:lastModifiedBy>
  <cp:revision>17</cp:revision>
  <dcterms:created xsi:type="dcterms:W3CDTF">2014-01-27T23:15:35Z</dcterms:created>
  <dcterms:modified xsi:type="dcterms:W3CDTF">2018-03-02T16:59:21Z</dcterms:modified>
</cp:coreProperties>
</file>