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3" name="Shape 113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</a:rPr>
              <a:t>Modelling is a </a:t>
            </a:r>
            <a:r>
              <a:rPr b="1" lang="en-US" sz="3000">
                <a:solidFill>
                  <a:srgbClr val="222222"/>
                </a:solidFill>
                <a:highlight>
                  <a:srgbClr val="FFFFFF"/>
                </a:highlight>
              </a:rPr>
              <a:t>scientific</a:t>
            </a: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</a:rPr>
              <a:t> activity, the aim of which is to make a particular part or feature of the world easier to understand, define, quantify, visualize, or simulate by referencing it to existing and usually commonly accepted knowledge.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 Membrane Models:  </a:t>
            </a:r>
            <a:r>
              <a:rPr b="1" i="0" lang="en-US" sz="3959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your lab book</a:t>
            </a:r>
            <a:endParaRPr b="1" i="0" sz="3959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573156" y="1123122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514350" lvl="0" marL="5143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eriod"/>
            </a:pPr>
            <a:r>
              <a:rPr b="1" i="0" lang="en-US" sz="296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Sketch and describe</a:t>
            </a: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how the Oreo can be a model of the </a:t>
            </a:r>
            <a:r>
              <a:rPr b="1" i="0" lang="en-US" sz="296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Gorter and Grendel </a:t>
            </a: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of the cell membrane. Include the following words in your description: </a:t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6390" lvl="0" marL="51435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976745" y="3124200"/>
            <a:ext cx="3519055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Cookie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Filling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Hydrophilic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Hydrophobic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Head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4800600" y="3124199"/>
            <a:ext cx="2895600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Tail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Phosphate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Glycerol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Fatty acid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Bilayer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6848375" y="5103898"/>
            <a:ext cx="2067984" cy="1600182"/>
          </a:xfrm>
          <a:prstGeom prst="irregularSeal2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STAMP!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 Membrane Models:  </a:t>
            </a:r>
            <a:r>
              <a:rPr b="1" i="0" lang="en-US" sz="3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Your Lab Book</a:t>
            </a:r>
            <a:endParaRPr b="1" i="0" sz="39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s10.lite.msu.edu/res/msu/botonl/b_online/fo07/erythr.jpg" id="144" name="Shape 1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2885749"/>
            <a:ext cx="6019800" cy="3972251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317400" y="4930773"/>
            <a:ext cx="2067984" cy="1600182"/>
          </a:xfrm>
          <a:prstGeom prst="irregularSeal2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STAMP!</a:t>
            </a:r>
            <a:endParaRPr b="1"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2571676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Sketch and describe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the </a:t>
            </a:r>
            <a:r>
              <a:rPr lang="en-US"/>
              <a:t>o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reo can be a model of the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Davson and Danielli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of the cell membrane.</a:t>
            </a:r>
            <a:endParaRPr/>
          </a:p>
          <a:p>
            <a:pPr indent="-31115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480925" y="1327350"/>
            <a:ext cx="8118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000"/>
              <a:t>Cover the top and bottom cookie part of the Oreo with a layer of fruit roll up.</a:t>
            </a:r>
            <a:endParaRPr i="1"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 Membrane Models:  </a:t>
            </a:r>
            <a:r>
              <a:rPr b="1" i="0" lang="en-US" sz="3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Your Lab Book</a:t>
            </a:r>
            <a:endParaRPr b="1" i="0" sz="39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600201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</a:t>
            </a:r>
            <a:r>
              <a:rPr lang="en-US"/>
              <a:t>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emove the fruit rol</a:t>
            </a:r>
            <a:r>
              <a:rPr lang="en-US"/>
              <a:t>l up and then u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a Jelly Bean to add an integral protein to your Oreo membrane model. 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Draw a third sketch of your model and label: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3467945" y="3239625"/>
            <a:ext cx="3823800" cy="31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Hydrophilic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Hydrophobic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Phospholipid heads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Phospholipid tails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Integral protein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 Membrane Models:  </a:t>
            </a:r>
            <a:r>
              <a:rPr b="1" i="0" lang="en-US" sz="3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Your Lab Book</a:t>
            </a:r>
            <a:endParaRPr b="1" i="0" sz="39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81000" y="152400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 Use icing as glue to add TWO peripheral proteins (Jelly beans) to your membrane model.  </a:t>
            </a:r>
            <a:r>
              <a:rPr b="0" i="0" lang="en-US" sz="296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Add and label the peripheral proteins on to your third drawing</a:t>
            </a: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 Membrane Models:  </a:t>
            </a:r>
            <a:r>
              <a:rPr b="1" i="0" lang="en-US" sz="3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Your Lab Book</a:t>
            </a:r>
            <a:endParaRPr b="1" i="0" sz="39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81000" y="1524000"/>
            <a:ext cx="39954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 Use icing as glue to add a Nerd candy 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peripheral proteins.   </a:t>
            </a:r>
            <a:endParaRPr/>
          </a:p>
          <a:p>
            <a:pPr indent="-5207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think the Nerd candy is modeling?</a:t>
            </a:r>
            <a:endParaRPr/>
          </a:p>
          <a:p>
            <a:pPr indent="-5207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Add and label this structure on your third drawing.</a:t>
            </a:r>
            <a:endParaRPr/>
          </a:p>
        </p:txBody>
      </p:sp>
      <p:pic>
        <p:nvPicPr>
          <p:cNvPr descr="a07membrane models01.JPG"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8650" y="1523988"/>
            <a:ext cx="3422871" cy="513556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4116700" y="4940398"/>
            <a:ext cx="2067984" cy="1600182"/>
          </a:xfrm>
          <a:prstGeom prst="irregularSeal2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STAMP!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 Membrane Models:  </a:t>
            </a:r>
            <a:r>
              <a:rPr b="1" i="0" lang="en-US" sz="3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Your Lab Book</a:t>
            </a:r>
            <a:endParaRPr b="1" i="0" sz="39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81000" y="15240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Where are 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membrane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bound proteins made in the cell?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 How do membrane proteins get to the cell membrane from where they are made?</a:t>
            </a:r>
            <a:endParaRPr/>
          </a:p>
          <a:p>
            <a:pPr indent="-31115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 Where are the sugars (“glyco”) added to the proteins in the cell?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 Membrane Models:  </a:t>
            </a:r>
            <a:r>
              <a:rPr b="1" i="0" lang="en-US" sz="3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Your Lab Book</a:t>
            </a:r>
            <a:endParaRPr b="0" i="0" sz="3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 startAt="9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Whose model of cell membrane structure have we now modeled?</a:t>
            </a:r>
            <a:endParaRPr/>
          </a:p>
          <a:p>
            <a:pPr indent="-31115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 What is a scientific model?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11. 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Scientific models have limitations.  In what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ways is your model different than an actual cell membrane?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7076025" y="5219323"/>
            <a:ext cx="2067984" cy="1600182"/>
          </a:xfrm>
          <a:prstGeom prst="irregularSeal2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STAMP!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 Membrane Models:  </a:t>
            </a:r>
            <a:r>
              <a:rPr b="1" i="0" lang="en-US" sz="3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Your Lab Book</a:t>
            </a:r>
            <a:endParaRPr b="1" i="0" sz="39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81000" y="15240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16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Now EAT!</a:t>
            </a:r>
            <a:endParaRPr b="0" i="0" sz="16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