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rPr lang="en"/>
              <a:t>http://ohsu2015.wikispaces.com/8.25.11+-+fertilization,+implantation+and+formation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indent="0" lvl="0" marL="0">
              <a:spcBef>
                <a:spcPts val="0"/>
              </a:spcBef>
              <a:buNone/>
            </a:pPr>
            <a:r>
              <a:rPr lang="en"/>
              <a:t>Stem Cell Webquest</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indent="0" lvl="0" marL="0">
              <a:spcBef>
                <a:spcPts val="0"/>
              </a:spcBef>
              <a:buNone/>
            </a:pPr>
            <a:r>
              <a:rPr lang="en"/>
              <a:t>Zygote</a:t>
            </a:r>
          </a:p>
        </p:txBody>
      </p:sp>
      <p:sp>
        <p:nvSpPr>
          <p:cNvPr id="61" name="Shape 61"/>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indent="0" lvl="0" marL="0">
              <a:spcBef>
                <a:spcPts val="0"/>
              </a:spcBef>
              <a:buNone/>
            </a:pPr>
            <a:r>
              <a:rPr lang="en"/>
              <a:t>A cell formed as the result of fertilization of the female egg by the male sperm</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indent="0" lvl="0" marL="0">
              <a:spcBef>
                <a:spcPts val="0"/>
              </a:spcBef>
              <a:buNone/>
            </a:pPr>
            <a:r>
              <a:rPr lang="en"/>
              <a:t>Morula</a:t>
            </a:r>
          </a:p>
        </p:txBody>
      </p:sp>
      <p:sp>
        <p:nvSpPr>
          <p:cNvPr id="67" name="Shape 67"/>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indent="0" lvl="0" marL="0">
              <a:spcBef>
                <a:spcPts val="0"/>
              </a:spcBef>
              <a:buNone/>
            </a:pPr>
            <a:r>
              <a:rPr lang="en"/>
              <a:t>Zygote divides and creates a morula which is a solid ball of cells (looks a bit like a berry)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indent="0" lvl="0" marL="0">
              <a:spcBef>
                <a:spcPts val="0"/>
              </a:spcBef>
              <a:buNone/>
            </a:pPr>
            <a:r>
              <a:rPr lang="en"/>
              <a:t>Blastocyst</a:t>
            </a:r>
          </a:p>
        </p:txBody>
      </p:sp>
      <p:sp>
        <p:nvSpPr>
          <p:cNvPr id="73" name="Shape 73"/>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indent="0" lvl="0" marL="0">
              <a:spcBef>
                <a:spcPts val="0"/>
              </a:spcBef>
              <a:buNone/>
            </a:pPr>
            <a:r>
              <a:rPr lang="en"/>
              <a:t>Some differentiation begins and contains the Inner cell mass (ICM). no longer just a solid cell but rather a cavity exists.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b="1" lang="en" sz="1000">
                <a:solidFill>
                  <a:schemeClr val="dk1"/>
                </a:solidFill>
                <a:highlight>
                  <a:srgbClr val="FFFFFF"/>
                </a:highlight>
              </a:rPr>
              <a:t>Transition from the zygote to the blastocyst (general sequence of early cleavage):</a:t>
            </a:r>
            <a:r>
              <a:rPr lang="en" sz="1000">
                <a:solidFill>
                  <a:schemeClr val="dk1"/>
                </a:solidFill>
                <a:highlight>
                  <a:srgbClr val="FFFFFF"/>
                </a:highlight>
              </a:rPr>
              <a:t> Ovulation of the oocyte creates the zygote. The cells in the zygote begin to divide but the overall zygote remains the same size. Once the zygote reaches 32 cells, it resembles a berry and is called a Morula. The cells then scatter to form a central cavity and then hollow ball is then called a blastocyst. (OHSU See notes for link)</a:t>
            </a:r>
          </a:p>
          <a:p>
            <a:pPr indent="0" lvl="0" marL="0">
              <a:spcBef>
                <a:spcPts val="0"/>
              </a:spcBef>
              <a:buNone/>
            </a:pPr>
            <a:r>
              <a:rPr lang="en" sz="1000">
                <a:solidFill>
                  <a:schemeClr val="dk1"/>
                </a:solidFill>
                <a:highlight>
                  <a:srgbClr val="FFFFFF"/>
                </a:highlight>
              </a:rPr>
              <a:t>Zygote: Sperm meets egg in the beautiful setting of (most likely) the fallopian tube. Their membranes fuse and then many steps you don’t need to know occur.</a:t>
            </a:r>
          </a:p>
          <a:p>
            <a:pPr indent="0" lvl="0" marL="0">
              <a:spcBef>
                <a:spcPts val="0"/>
              </a:spcBef>
              <a:buNone/>
            </a:pPr>
            <a:r>
              <a:t/>
            </a:r>
            <a:endParaRPr sz="1000">
              <a:solidFill>
                <a:schemeClr val="dk1"/>
              </a:solidFill>
              <a:highlight>
                <a:srgbClr val="FFFFFF"/>
              </a:highlight>
            </a:endParaRPr>
          </a:p>
        </p:txBody>
      </p:sp>
      <p:pic>
        <p:nvPicPr>
          <p:cNvPr id="80" name="Shape 80"/>
          <p:cNvPicPr preferRelativeResize="0"/>
          <p:nvPr/>
        </p:nvPicPr>
        <p:blipFill>
          <a:blip r:embed="rId3">
            <a:alphaModFix/>
          </a:blip>
          <a:stretch>
            <a:fillRect/>
          </a:stretch>
        </p:blipFill>
        <p:spPr>
          <a:xfrm>
            <a:off x="8" y="3167668"/>
            <a:ext cx="9144000" cy="197583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ICM</a:t>
            </a:r>
          </a:p>
        </p:txBody>
      </p:sp>
      <p:sp>
        <p:nvSpPr>
          <p:cNvPr id="86" name="Shape 8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t>Inner cell mass- will </a:t>
            </a:r>
            <a:r>
              <a:rPr lang="en"/>
              <a:t>ultimately</a:t>
            </a:r>
            <a:r>
              <a:rPr lang="en"/>
              <a:t> give rise to the structures of the fetus (in previous picture it is in yellowish. Mainly begins forming in the blastocyst.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Potency of cell types</a:t>
            </a:r>
          </a:p>
        </p:txBody>
      </p:sp>
      <p:sp>
        <p:nvSpPr>
          <p:cNvPr id="92" name="Shape 9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t>Totipotent: Can give rise to any cell type and embryonic/ placental related cells (can construct an entire organism). Created through the fusion of the sperm and egg and the first few cell divisions.</a:t>
            </a:r>
          </a:p>
          <a:p>
            <a:pPr indent="0" lvl="0" marL="0">
              <a:spcBef>
                <a:spcPts val="0"/>
              </a:spcBef>
              <a:buNone/>
            </a:pPr>
            <a:r>
              <a:rPr lang="en"/>
              <a:t>Pluripotent: can create/ give rise to any of the cell types that make up the body. (can differentiate into any of the three germ layers). Came from totipotent cells.</a:t>
            </a:r>
          </a:p>
          <a:p>
            <a:pPr indent="0" lvl="0" marL="0">
              <a:spcBef>
                <a:spcPts val="0"/>
              </a:spcBef>
              <a:buNone/>
            </a:pPr>
            <a:r>
              <a:rPr lang="en"/>
              <a:t>Multipotent: can give rise to more than one cell type but are the most limited of the three. Often it can only give rise to cells related to a certain function in the body.</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Two essential characteristics</a:t>
            </a:r>
          </a:p>
        </p:txBody>
      </p:sp>
      <p:sp>
        <p:nvSpPr>
          <p:cNvPr id="98" name="Shape 9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t>Long term self renewal</a:t>
            </a:r>
          </a:p>
          <a:p>
            <a:pPr indent="0" lvl="0" marL="0">
              <a:spcBef>
                <a:spcPts val="0"/>
              </a:spcBef>
              <a:buNone/>
            </a:pPr>
            <a:r>
              <a:rPr lang="en"/>
              <a:t>They are unspecialized and can give rise to specialized cell types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Somatic cells</a:t>
            </a:r>
          </a:p>
        </p:txBody>
      </p:sp>
      <p:sp>
        <p:nvSpPr>
          <p:cNvPr id="104" name="Shape 10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t>Anything that is not sperm and egg (or </a:t>
            </a:r>
            <a:r>
              <a:rPr lang="en"/>
              <a:t>gametocyte</a:t>
            </a:r>
            <a:r>
              <a:rPr lang="en"/>
              <a:t> that sperm or egg come from) and is not an undifferentiated stem cell (embryonic) is considered a somatic cell</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