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5B3A-6435-4286-AF79-6E8A3CD833D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E8F2-E18D-4CFF-A031-3155C1CBB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14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5B3A-6435-4286-AF79-6E8A3CD833D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E8F2-E18D-4CFF-A031-3155C1CBB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0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5B3A-6435-4286-AF79-6E8A3CD833D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E8F2-E18D-4CFF-A031-3155C1CBB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5B3A-6435-4286-AF79-6E8A3CD833D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E8F2-E18D-4CFF-A031-3155C1CBB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9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5B3A-6435-4286-AF79-6E8A3CD833D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E8F2-E18D-4CFF-A031-3155C1CBB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5B3A-6435-4286-AF79-6E8A3CD833D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E8F2-E18D-4CFF-A031-3155C1CBB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9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5B3A-6435-4286-AF79-6E8A3CD833D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E8F2-E18D-4CFF-A031-3155C1CBB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63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5B3A-6435-4286-AF79-6E8A3CD833D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E8F2-E18D-4CFF-A031-3155C1CBB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650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5B3A-6435-4286-AF79-6E8A3CD833D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E8F2-E18D-4CFF-A031-3155C1CBB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64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5B3A-6435-4286-AF79-6E8A3CD833D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E8F2-E18D-4CFF-A031-3155C1CBB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6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5B3A-6435-4286-AF79-6E8A3CD833D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E8F2-E18D-4CFF-A031-3155C1CBB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3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25B3A-6435-4286-AF79-6E8A3CD833D9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6E8F2-E18D-4CFF-A031-3155C1CBB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81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Uncertainty in </a:t>
            </a:r>
            <a:br>
              <a:rPr lang="en-US" dirty="0" smtClean="0"/>
            </a:br>
            <a:r>
              <a:rPr lang="en-US" dirty="0" smtClean="0"/>
              <a:t>measurement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8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the volume below: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07140" y="1922883"/>
            <a:ext cx="5427633" cy="45720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13494" y="1690688"/>
            <a:ext cx="48409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/>
              <a:t>You likely said 36.5 mL (or 36.4 mL or 36.6 mL).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/>
              <a:t>You are already familiar with the idea that to make a good measurement you estimate one decimal place past the smallest marking on the tool.</a:t>
            </a:r>
          </a:p>
        </p:txBody>
      </p:sp>
    </p:spTree>
    <p:extLst>
      <p:ext uri="{BB962C8B-B14F-4D97-AF65-F5344CB8AC3E}">
        <p14:creationId xmlns:p14="http://schemas.microsoft.com/office/powerpoint/2010/main" val="121913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you didn’t have the tool?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just had a number in front of you (35.5 mL), you could tell certain things about the tool.</a:t>
            </a:r>
          </a:p>
          <a:p>
            <a:pPr lvl="1"/>
            <a:r>
              <a:rPr lang="en-US" dirty="0" smtClean="0"/>
              <a:t>It measured volume.</a:t>
            </a:r>
          </a:p>
          <a:p>
            <a:pPr lvl="1"/>
            <a:r>
              <a:rPr lang="en-US" dirty="0" smtClean="0"/>
              <a:t>It had the capacity to hold more than 35.5 </a:t>
            </a:r>
            <a:r>
              <a:rPr lang="en-US" dirty="0" err="1" smtClean="0"/>
              <a:t>mL.</a:t>
            </a:r>
            <a:endParaRPr lang="en-US" dirty="0" smtClean="0"/>
          </a:p>
          <a:p>
            <a:pPr lvl="1"/>
            <a:r>
              <a:rPr lang="en-US" dirty="0" smtClean="0"/>
              <a:t>The markings were every 1 mL (because you were able to estimate to the 0.1 place).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6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“Uncertainty” makes that more explicit.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uncertainty of a measurement tool tells you something directly about how close the markings are.</a:t>
            </a:r>
          </a:p>
          <a:p>
            <a:r>
              <a:rPr lang="en-US" dirty="0" smtClean="0"/>
              <a:t>The uncertainty is half the distance between the smallest markings.</a:t>
            </a:r>
          </a:p>
          <a:p>
            <a:r>
              <a:rPr lang="en-US" dirty="0" smtClean="0"/>
              <a:t>Uncertainty is reported after the measurement, with a </a:t>
            </a:r>
            <a:r>
              <a:rPr lang="en-US" u="sng" dirty="0" smtClean="0"/>
              <a:t>+</a:t>
            </a:r>
            <a:r>
              <a:rPr lang="en-US" dirty="0" smtClean="0"/>
              <a:t> sign.</a:t>
            </a:r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35.5 mL </a:t>
            </a:r>
            <a:r>
              <a:rPr lang="en-US" u="sng" dirty="0" smtClean="0"/>
              <a:t>+</a:t>
            </a:r>
            <a:r>
              <a:rPr lang="en-US" dirty="0" smtClean="0"/>
              <a:t> 0.5 mL is a higher quality way of reporting the volume in the previous picture.</a:t>
            </a:r>
          </a:p>
          <a:p>
            <a:pPr lvl="1"/>
            <a:r>
              <a:rPr lang="en-US" dirty="0" smtClean="0"/>
              <a:t>35.5 mL tells the volume including an estimated digit, and </a:t>
            </a:r>
            <a:r>
              <a:rPr lang="en-US" u="sng" dirty="0" smtClean="0"/>
              <a:t>+</a:t>
            </a:r>
            <a:r>
              <a:rPr lang="en-US" dirty="0" smtClean="0"/>
              <a:t> 0.5 mL tells you the tool was marked every 1 mL, so your estimate could have been off by as much as 0.5 mL in either direction (hence the </a:t>
            </a:r>
            <a:r>
              <a:rPr lang="en-US" u="sng" dirty="0" smtClean="0"/>
              <a:t>+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34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“Uncertainty” is half the distance between the closest markings on the tool. Examples: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21989" y="1801859"/>
            <a:ext cx="3154176" cy="26569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79577" y="1949824"/>
            <a:ext cx="73555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smallest marking is every _____? (</a:t>
            </a:r>
            <a:r>
              <a:rPr lang="en-US" sz="2800" dirty="0" smtClean="0">
                <a:solidFill>
                  <a:srgbClr val="00B050"/>
                </a:solidFill>
              </a:rPr>
              <a:t>1 mL</a:t>
            </a:r>
            <a:r>
              <a:rPr lang="en-US" sz="28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So, half of that is ____? (</a:t>
            </a:r>
            <a:r>
              <a:rPr lang="en-US" sz="2800" dirty="0" smtClean="0">
                <a:solidFill>
                  <a:srgbClr val="00B050"/>
                </a:solidFill>
              </a:rPr>
              <a:t>0.5 mL</a:t>
            </a:r>
            <a:r>
              <a:rPr lang="en-US" sz="28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Which means the complete measurement is ____? (</a:t>
            </a:r>
            <a:r>
              <a:rPr lang="en-US" sz="2800" dirty="0" smtClean="0">
                <a:solidFill>
                  <a:srgbClr val="00B050"/>
                </a:solidFill>
              </a:rPr>
              <a:t>35.5 mL </a:t>
            </a:r>
            <a:r>
              <a:rPr lang="en-US" sz="2800" u="sng" dirty="0" smtClean="0">
                <a:solidFill>
                  <a:srgbClr val="00B050"/>
                </a:solidFill>
              </a:rPr>
              <a:t>+</a:t>
            </a:r>
            <a:r>
              <a:rPr lang="en-US" sz="2800" dirty="0" smtClean="0">
                <a:solidFill>
                  <a:srgbClr val="00B050"/>
                </a:solidFill>
              </a:rPr>
              <a:t> 0.5 mL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679577" y="4458825"/>
            <a:ext cx="73555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smallest marking is every _____? (</a:t>
            </a:r>
            <a:r>
              <a:rPr lang="en-US" sz="2800" dirty="0" smtClean="0">
                <a:solidFill>
                  <a:srgbClr val="00B050"/>
                </a:solidFill>
              </a:rPr>
              <a:t>0.1 mL</a:t>
            </a:r>
            <a:r>
              <a:rPr lang="en-US" sz="28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So, half of that is ____? (</a:t>
            </a:r>
            <a:r>
              <a:rPr lang="en-US" sz="2800" dirty="0" smtClean="0">
                <a:solidFill>
                  <a:srgbClr val="00B050"/>
                </a:solidFill>
              </a:rPr>
              <a:t>0.05 mL</a:t>
            </a:r>
            <a:r>
              <a:rPr lang="en-US" sz="28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Which means the complete measurement is ____? (</a:t>
            </a:r>
            <a:r>
              <a:rPr lang="en-US" sz="2800" dirty="0" smtClean="0">
                <a:solidFill>
                  <a:srgbClr val="00B050"/>
                </a:solidFill>
              </a:rPr>
              <a:t>4.85 mL </a:t>
            </a:r>
            <a:r>
              <a:rPr lang="en-US" sz="2800" u="sng" dirty="0" smtClean="0">
                <a:solidFill>
                  <a:srgbClr val="00B050"/>
                </a:solidFill>
              </a:rPr>
              <a:t>+</a:t>
            </a:r>
            <a:r>
              <a:rPr lang="en-US" sz="2800" dirty="0" smtClean="0">
                <a:solidFill>
                  <a:srgbClr val="00B050"/>
                </a:solidFill>
              </a:rPr>
              <a:t> 0.05 mL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21989" y="4569996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5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want to compare your answer to the “right” answer, or compare your measurement to a better measurement, one strategy is to calculate the Percent Error.</a:t>
            </a:r>
          </a:p>
          <a:p>
            <a:r>
              <a:rPr lang="en-US" dirty="0" smtClean="0"/>
              <a:t>The Percent Error is how much difference there is between your measurement and the better measurement (or “right” answer).</a:t>
            </a:r>
          </a:p>
          <a:p>
            <a:r>
              <a:rPr lang="en-US" dirty="0" smtClean="0"/>
              <a:t>The equation is:</a:t>
            </a:r>
          </a:p>
          <a:p>
            <a:r>
              <a:rPr lang="en-US" dirty="0" smtClean="0"/>
              <a:t>% Error = </a:t>
            </a:r>
            <a:r>
              <a:rPr lang="en-US" u="sng" dirty="0" smtClean="0"/>
              <a:t>(Experimental – Theoretical) </a:t>
            </a:r>
            <a:r>
              <a:rPr lang="en-US" dirty="0" smtClean="0"/>
              <a:t>x 100</a:t>
            </a:r>
          </a:p>
          <a:p>
            <a:pPr marL="0" indent="0">
              <a:buNone/>
            </a:pPr>
            <a:r>
              <a:rPr lang="en-US" dirty="0" smtClean="0"/>
              <a:t>                                Theoretical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3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Experimental </a:t>
            </a:r>
            <a:r>
              <a:rPr lang="en-US" dirty="0" smtClean="0"/>
              <a:t>is what you got in real life (i.e. the measurement you just made).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Theoretical</a:t>
            </a:r>
            <a:r>
              <a:rPr lang="en-US" dirty="0" smtClean="0"/>
              <a:t> is what you hoped to get (the “right” answer, or the measurement made with the better tool).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74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Think of it as a quiz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the quiz is worth 10 points, you get 9 of those.</a:t>
            </a:r>
          </a:p>
          <a:p>
            <a:r>
              <a:rPr lang="en-US" dirty="0" smtClean="0"/>
              <a:t>In a perfect world you would have gotten 10 (that is your </a:t>
            </a:r>
            <a:r>
              <a:rPr lang="en-US" dirty="0" smtClean="0">
                <a:solidFill>
                  <a:srgbClr val="00B050"/>
                </a:solidFill>
              </a:rPr>
              <a:t>theoretical</a:t>
            </a:r>
            <a:r>
              <a:rPr lang="en-US" dirty="0" smtClean="0"/>
              <a:t> number). You really got 9 (your </a:t>
            </a:r>
            <a:r>
              <a:rPr lang="en-US" dirty="0" smtClean="0">
                <a:solidFill>
                  <a:srgbClr val="00B050"/>
                </a:solidFill>
              </a:rPr>
              <a:t>experimental</a:t>
            </a:r>
            <a:r>
              <a:rPr lang="en-US" dirty="0" smtClean="0"/>
              <a:t> number).</a:t>
            </a:r>
          </a:p>
          <a:p>
            <a:pPr marL="0" indent="0">
              <a:buNone/>
            </a:pPr>
            <a:r>
              <a:rPr lang="en-US" dirty="0" smtClean="0"/>
              <a:t>So:</a:t>
            </a:r>
          </a:p>
          <a:p>
            <a:r>
              <a:rPr lang="en-US" dirty="0" smtClean="0"/>
              <a:t>% Error = </a:t>
            </a:r>
            <a:r>
              <a:rPr lang="en-US" u="sng" dirty="0" smtClean="0"/>
              <a:t>(Experimental – Theoretical) </a:t>
            </a:r>
            <a:r>
              <a:rPr lang="en-US" dirty="0" smtClean="0"/>
              <a:t>x 100</a:t>
            </a:r>
          </a:p>
          <a:p>
            <a:pPr marL="0" indent="0">
              <a:buNone/>
            </a:pPr>
            <a:r>
              <a:rPr lang="en-US" dirty="0" smtClean="0"/>
              <a:t>                                Theoretical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% Error = </a:t>
            </a:r>
            <a:r>
              <a:rPr lang="en-US" u="sng" dirty="0" smtClean="0">
                <a:solidFill>
                  <a:srgbClr val="00B050"/>
                </a:solidFill>
              </a:rPr>
              <a:t>(9 – 10) </a:t>
            </a:r>
            <a:r>
              <a:rPr lang="en-US" dirty="0" smtClean="0">
                <a:solidFill>
                  <a:srgbClr val="00B050"/>
                </a:solidFill>
              </a:rPr>
              <a:t>x 100 = -10%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                         10</a:t>
            </a:r>
          </a:p>
          <a:p>
            <a:r>
              <a:rPr lang="en-US" dirty="0" smtClean="0"/>
              <a:t>That means you got 10% too low (less than hoped for); that’s the meaning of the negative sign.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3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Susie measures the length of her desk with a meter stick marked in decimeters. Her desk measures 0.65 m. (the </a:t>
            </a:r>
            <a:r>
              <a:rPr lang="en-US" dirty="0" smtClean="0">
                <a:solidFill>
                  <a:srgbClr val="00B050"/>
                </a:solidFill>
              </a:rPr>
              <a:t>experimental </a:t>
            </a:r>
            <a:r>
              <a:rPr lang="en-US" dirty="0" smtClean="0"/>
              <a:t>number)</a:t>
            </a:r>
          </a:p>
          <a:p>
            <a:r>
              <a:rPr lang="en-US" dirty="0" smtClean="0"/>
              <a:t>Then Susie uses a meter stick marked to the millimeter. Her desk now measures 0.6435 m. (the better measurement – </a:t>
            </a:r>
            <a:r>
              <a:rPr lang="en-US" dirty="0" smtClean="0">
                <a:solidFill>
                  <a:srgbClr val="00B050"/>
                </a:solidFill>
              </a:rPr>
              <a:t>theoretical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% Error = </a:t>
            </a:r>
            <a:r>
              <a:rPr lang="en-US" u="sng" dirty="0" smtClean="0"/>
              <a:t>(Experimental – Theoretical) </a:t>
            </a:r>
            <a:r>
              <a:rPr lang="en-US" dirty="0" smtClean="0"/>
              <a:t>x 100</a:t>
            </a:r>
          </a:p>
          <a:p>
            <a:pPr marL="0" indent="0">
              <a:buNone/>
            </a:pPr>
            <a:r>
              <a:rPr lang="en-US" dirty="0" smtClean="0"/>
              <a:t>                                Theoretical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% Error = </a:t>
            </a:r>
            <a:r>
              <a:rPr lang="en-US" u="sng" dirty="0" smtClean="0">
                <a:solidFill>
                  <a:srgbClr val="00B050"/>
                </a:solidFill>
              </a:rPr>
              <a:t>(0.65 m – 0.6435 m) </a:t>
            </a:r>
            <a:r>
              <a:rPr lang="en-US" dirty="0" smtClean="0">
                <a:solidFill>
                  <a:srgbClr val="00B050"/>
                </a:solidFill>
              </a:rPr>
              <a:t>x 100 = 1.01% error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                             0.6435 m</a:t>
            </a:r>
          </a:p>
          <a:p>
            <a:r>
              <a:rPr lang="en-US" dirty="0" smtClean="0"/>
              <a:t>Notice that error can be positive (your measurement was bigger than it should have been)!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40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628</Words>
  <Application>Microsoft Office PowerPoint</Application>
  <PresentationFormat>Custom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Uncertainty in  measurement</vt:lpstr>
      <vt:lpstr>Read the volume below:</vt:lpstr>
      <vt:lpstr>What if you didn’t have the tool?</vt:lpstr>
      <vt:lpstr>The “Uncertainty” makes that more explicit.</vt:lpstr>
      <vt:lpstr>“Uncertainty” is half the distance between the closest markings on the tool. Examples:</vt:lpstr>
      <vt:lpstr>Percent Error</vt:lpstr>
      <vt:lpstr>Definitions</vt:lpstr>
      <vt:lpstr>Example #1</vt:lpstr>
      <vt:lpstr>Example #2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Uncertainty in  measurement</dc:title>
  <dc:creator>Kate LaPlante</dc:creator>
  <cp:lastModifiedBy>LaPlante, Katharine    SHS-Staff</cp:lastModifiedBy>
  <cp:revision>13</cp:revision>
  <dcterms:created xsi:type="dcterms:W3CDTF">2015-09-21T02:55:31Z</dcterms:created>
  <dcterms:modified xsi:type="dcterms:W3CDTF">2016-09-20T20:09:31Z</dcterms:modified>
</cp:coreProperties>
</file>